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98" r:id="rId1"/>
  </p:sldMasterIdLst>
  <p:notesMasterIdLst>
    <p:notesMasterId r:id="rId18"/>
  </p:notesMasterIdLst>
  <p:handoutMasterIdLst>
    <p:handoutMasterId r:id="rId19"/>
  </p:handoutMasterIdLst>
  <p:sldIdLst>
    <p:sldId id="523" r:id="rId2"/>
    <p:sldId id="522" r:id="rId3"/>
    <p:sldId id="539" r:id="rId4"/>
    <p:sldId id="524" r:id="rId5"/>
    <p:sldId id="526" r:id="rId6"/>
    <p:sldId id="527" r:id="rId7"/>
    <p:sldId id="540" r:id="rId8"/>
    <p:sldId id="541" r:id="rId9"/>
    <p:sldId id="542" r:id="rId10"/>
    <p:sldId id="533" r:id="rId11"/>
    <p:sldId id="543" r:id="rId12"/>
    <p:sldId id="535" r:id="rId13"/>
    <p:sldId id="536" r:id="rId14"/>
    <p:sldId id="537" r:id="rId15"/>
    <p:sldId id="538" r:id="rId16"/>
    <p:sldId id="544" r:id="rId17"/>
  </p:sldIdLst>
  <p:sldSz cx="9906000" cy="6858000" type="A4"/>
  <p:notesSz cx="6786563" cy="992346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C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3226" autoAdjust="0"/>
  </p:normalViewPr>
  <p:slideViewPr>
    <p:cSldViewPr>
      <p:cViewPr varScale="1">
        <p:scale>
          <a:sx n="104" d="100"/>
          <a:sy n="104" d="100"/>
        </p:scale>
        <p:origin x="1842" y="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8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96"/>
      </p:cViewPr>
      <p:guideLst>
        <p:guide orient="horz" pos="3126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84" cy="496729"/>
          </a:xfrm>
          <a:prstGeom prst="rect">
            <a:avLst/>
          </a:prstGeom>
        </p:spPr>
        <p:txBody>
          <a:bodyPr vert="horz" lIns="91350" tIns="45675" rIns="91350" bIns="45675" rtlCol="0"/>
          <a:lstStyle>
            <a:lvl1pPr algn="l">
              <a:defRPr sz="12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3398" y="0"/>
            <a:ext cx="2941584" cy="496729"/>
          </a:xfrm>
          <a:prstGeom prst="rect">
            <a:avLst/>
          </a:prstGeom>
        </p:spPr>
        <p:txBody>
          <a:bodyPr vert="horz" lIns="91350" tIns="45675" rIns="91350" bIns="45675" rtlCol="0"/>
          <a:lstStyle>
            <a:lvl1pPr algn="r">
              <a:defRPr sz="1200"/>
            </a:lvl1pPr>
          </a:lstStyle>
          <a:p>
            <a:fld id="{879F8DBF-F1B2-459B-9889-3992614A0286}" type="datetimeFigureOut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2025-09-01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5149"/>
            <a:ext cx="2941584" cy="496729"/>
          </a:xfrm>
          <a:prstGeom prst="rect">
            <a:avLst/>
          </a:prstGeom>
        </p:spPr>
        <p:txBody>
          <a:bodyPr vert="horz" lIns="91350" tIns="45675" rIns="91350" bIns="45675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3398" y="9425149"/>
            <a:ext cx="2941584" cy="496729"/>
          </a:xfrm>
          <a:prstGeom prst="rect">
            <a:avLst/>
          </a:prstGeom>
        </p:spPr>
        <p:txBody>
          <a:bodyPr vert="horz" lIns="91350" tIns="45675" rIns="91350" bIns="45675" rtlCol="0" anchor="b"/>
          <a:lstStyle>
            <a:lvl1pPr algn="r">
              <a:defRPr sz="1200"/>
            </a:lvl1pPr>
          </a:lstStyle>
          <a:p>
            <a:fld id="{E7C7C0EB-5774-4D4C-A208-D91A9E76A8F1}" type="slidenum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‹#›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9340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84" cy="496729"/>
          </a:xfrm>
          <a:prstGeom prst="rect">
            <a:avLst/>
          </a:prstGeom>
        </p:spPr>
        <p:txBody>
          <a:bodyPr vert="horz" lIns="91350" tIns="45675" rIns="91350" bIns="45675" rtlCol="0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6125"/>
            <a:ext cx="5370513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0" tIns="45675" rIns="91350" bIns="4567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8342" y="4713368"/>
            <a:ext cx="5429884" cy="4465797"/>
          </a:xfrm>
          <a:prstGeom prst="rect">
            <a:avLst/>
          </a:prstGeom>
        </p:spPr>
        <p:txBody>
          <a:bodyPr vert="horz" lIns="91350" tIns="45675" rIns="91350" bIns="45675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5149"/>
            <a:ext cx="2941584" cy="496729"/>
          </a:xfrm>
          <a:prstGeom prst="rect">
            <a:avLst/>
          </a:prstGeom>
        </p:spPr>
        <p:txBody>
          <a:bodyPr vert="horz" lIns="91350" tIns="45675" rIns="91350" bIns="45675" rtlCol="0" anchor="b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3398" y="9425149"/>
            <a:ext cx="2941584" cy="496729"/>
          </a:xfrm>
          <a:prstGeom prst="rect">
            <a:avLst/>
          </a:prstGeom>
        </p:spPr>
        <p:txBody>
          <a:bodyPr vert="horz" lIns="91350" tIns="45675" rIns="91350" bIns="45675" rtlCol="0" anchor="b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60E3759-630C-4FE9-B399-E7715466A8F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02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-24"/>
            <a:ext cx="9906000" cy="71435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0" y="-24"/>
            <a:ext cx="9906000" cy="71435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95300" y="1219200"/>
            <a:ext cx="4302918" cy="4910138"/>
          </a:xfrm>
        </p:spPr>
        <p:txBody>
          <a:bodyPr/>
          <a:lstStyle>
            <a:lvl1pPr>
              <a:defRPr sz="1800">
                <a:latin typeface="맑은 고딕" pitchFamily="50" charset="-127"/>
                <a:ea typeface="맑은 고딕" pitchFamily="50" charset="-127"/>
                <a:cs typeface="Times New Roman" pitchFamily="18" charset="0"/>
              </a:defRPr>
            </a:lvl1pPr>
            <a:lvl2pPr>
              <a:defRPr sz="1600">
                <a:latin typeface="맑은 고딕" pitchFamily="50" charset="-127"/>
                <a:ea typeface="맑은 고딕" pitchFamily="50" charset="-127"/>
                <a:cs typeface="Times New Roman" pitchFamily="18" charset="0"/>
              </a:defRPr>
            </a:lvl2pPr>
            <a:lvl3pPr>
              <a:defRPr sz="1600">
                <a:latin typeface="맑은 고딕" pitchFamily="50" charset="-127"/>
                <a:ea typeface="맑은 고딕" pitchFamily="50" charset="-127"/>
                <a:cs typeface="Times New Roman" pitchFamily="18" charset="0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  <p:sp>
        <p:nvSpPr>
          <p:cNvPr id="24" name="제목 23"/>
          <p:cNvSpPr>
            <a:spLocks noGrp="1"/>
          </p:cNvSpPr>
          <p:nvPr>
            <p:ph type="title"/>
          </p:nvPr>
        </p:nvSpPr>
        <p:spPr>
          <a:xfrm>
            <a:off x="232139" y="159036"/>
            <a:ext cx="8590420" cy="500066"/>
          </a:xfrm>
        </p:spPr>
        <p:txBody>
          <a:bodyPr/>
          <a:lstStyle>
            <a:lvl1pPr>
              <a:defRPr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맑은 고딕 (본문)"/>
                <a:cs typeface="Times New Roman" pitchFamily="18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1" name="내용 개체 틀 2"/>
          <p:cNvSpPr>
            <a:spLocks noGrp="1"/>
          </p:cNvSpPr>
          <p:nvPr>
            <p:ph idx="13"/>
          </p:nvPr>
        </p:nvSpPr>
        <p:spPr>
          <a:xfrm>
            <a:off x="5107782" y="1214422"/>
            <a:ext cx="4302918" cy="4910138"/>
          </a:xfrm>
        </p:spPr>
        <p:txBody>
          <a:bodyPr/>
          <a:lstStyle>
            <a:lvl1pPr>
              <a:defRPr sz="1800">
                <a:latin typeface="맑은 고딕" pitchFamily="50" charset="-127"/>
                <a:ea typeface="맑은 고딕" pitchFamily="50" charset="-127"/>
                <a:cs typeface="Times New Roman" pitchFamily="18" charset="0"/>
              </a:defRPr>
            </a:lvl1pPr>
            <a:lvl2pPr>
              <a:defRPr sz="1600">
                <a:latin typeface="맑은 고딕" pitchFamily="50" charset="-127"/>
                <a:ea typeface="맑은 고딕" pitchFamily="50" charset="-127"/>
                <a:cs typeface="Times New Roman" pitchFamily="18" charset="0"/>
              </a:defRPr>
            </a:lvl2pPr>
            <a:lvl3pPr>
              <a:defRPr sz="1600">
                <a:latin typeface="맑은 고딕" pitchFamily="50" charset="-127"/>
                <a:ea typeface="맑은 고딕" pitchFamily="50" charset="-127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</p:txBody>
      </p:sp>
      <p:sp>
        <p:nvSpPr>
          <p:cNvPr id="21" name="직선 연결선 4"/>
          <p:cNvSpPr>
            <a:spLocks noChangeShapeType="1"/>
          </p:cNvSpPr>
          <p:nvPr userDrawn="1"/>
        </p:nvSpPr>
        <p:spPr bwMode="auto">
          <a:xfrm>
            <a:off x="495300" y="6453336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200" dirty="0">
              <a:latin typeface="맑은 고딕 (본문)"/>
              <a:ea typeface="맑은 고딕" panose="020B0503020000020004" pitchFamily="50" charset="-127"/>
            </a:endParaRPr>
          </a:p>
        </p:txBody>
      </p:sp>
      <p:sp>
        <p:nvSpPr>
          <p:cNvPr id="22" name="슬라이드 번호 개체 틀 16"/>
          <p:cNvSpPr txBox="1">
            <a:spLocks/>
          </p:cNvSpPr>
          <p:nvPr userDrawn="1"/>
        </p:nvSpPr>
        <p:spPr>
          <a:xfrm>
            <a:off x="4592960" y="6453336"/>
            <a:ext cx="720080" cy="288032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omic Sans MS" pitchFamily="66" charset="0"/>
              </a:defRPr>
            </a:lvl1pPr>
          </a:lstStyle>
          <a:p>
            <a:pPr algn="ctr">
              <a:defRPr/>
            </a:pPr>
            <a:fld id="{20790648-EEC6-499A-97E0-844EB09C7F5A}" type="slidenum">
              <a:rPr lang="ko-KR" altLang="en-US" b="1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/11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날짜 개체 틀 15"/>
          <p:cNvSpPr txBox="1">
            <a:spLocks/>
          </p:cNvSpPr>
          <p:nvPr userDrawn="1"/>
        </p:nvSpPr>
        <p:spPr>
          <a:xfrm>
            <a:off x="460375" y="6453336"/>
            <a:ext cx="2548409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 altLang="ko-KR" sz="1200" b="1" dirty="0">
                <a:effectLst/>
                <a:latin typeface="맑은 고딕" pitchFamily="50" charset="-127"/>
                <a:ea typeface="맑은 고딕" pitchFamily="50" charset="-127"/>
              </a:rPr>
              <a:t>Seminar on July</a:t>
            </a:r>
            <a:r>
              <a:rPr kumimoji="0" lang="en-US" altLang="ko-KR" sz="1200" baseline="0" dirty="0">
                <a:effectLst/>
                <a:latin typeface="맑은 고딕 (본문)"/>
                <a:ea typeface="맑은 고딕" panose="020B0503020000020004" pitchFamily="50" charset="-127"/>
              </a:rPr>
              <a:t>, 14, 2020</a:t>
            </a:r>
            <a:endParaRPr kumimoji="0" lang="en-US" altLang="ko-KR" sz="1200" dirty="0">
              <a:effectLst/>
              <a:latin typeface="맑은 고딕 (본문)"/>
              <a:ea typeface="맑은 고딕" panose="020B0503020000020004" pitchFamily="50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1E5AA-EFB6-4F86-BB38-923EC9417B65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10" name="제목 8"/>
          <p:cNvSpPr>
            <a:spLocks noGrp="1"/>
          </p:cNvSpPr>
          <p:nvPr>
            <p:ph type="title"/>
          </p:nvPr>
        </p:nvSpPr>
        <p:spPr>
          <a:xfrm>
            <a:off x="0" y="2348880"/>
            <a:ext cx="9906000" cy="990600"/>
          </a:xfrm>
        </p:spPr>
        <p:txBody>
          <a:bodyPr anchor="ctr"/>
          <a:lstStyle>
            <a:lvl1pPr algn="ctr">
              <a:lnSpc>
                <a:spcPct val="150000"/>
              </a:lnSpc>
              <a:defRPr sz="2600" b="1" i="1">
                <a:effectLst/>
                <a:latin typeface="맑은 고딕 (본문)"/>
                <a:cs typeface="Times New Roman" pitchFamily="18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직사각형 10"/>
          <p:cNvSpPr/>
          <p:nvPr userDrawn="1"/>
        </p:nvSpPr>
        <p:spPr>
          <a:xfrm>
            <a:off x="0" y="0"/>
            <a:ext cx="9906000" cy="112474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 userDrawn="1"/>
        </p:nvSpPr>
        <p:spPr>
          <a:xfrm rot="10800000">
            <a:off x="-8756" y="5229200"/>
            <a:ext cx="9906000" cy="16288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reflection blurRad="6350" stA="52000" endA="300" endPos="42000" dir="5400000" sy="-100000" algn="bl" rotWithShape="0"/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52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-24"/>
            <a:ext cx="9906000" cy="71435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-24"/>
            <a:ext cx="9906000" cy="71435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95300" y="1219200"/>
            <a:ext cx="8915400" cy="4910138"/>
          </a:xfrm>
        </p:spPr>
        <p:txBody>
          <a:bodyPr/>
          <a:lstStyle>
            <a:lvl1pPr algn="just">
              <a:defRPr sz="1800">
                <a:latin typeface="맑은 고딕" panose="020B0503020000020004" pitchFamily="50" charset="-127"/>
                <a:ea typeface="맑은 고딕" pitchFamily="50" charset="-127"/>
                <a:cs typeface="Times New Roman" pitchFamily="18" charset="0"/>
              </a:defRPr>
            </a:lvl1pPr>
            <a:lvl2pPr algn="just">
              <a:defRPr sz="1600">
                <a:latin typeface="맑은 고딕" panose="020B0503020000020004" pitchFamily="50" charset="-127"/>
                <a:ea typeface="맑은 고딕" pitchFamily="50" charset="-127"/>
                <a:cs typeface="Times New Roman" pitchFamily="18" charset="0"/>
              </a:defRPr>
            </a:lvl2pPr>
            <a:lvl3pPr algn="just">
              <a:defRPr sz="1600">
                <a:latin typeface="맑은 고딕" panose="020B0503020000020004" pitchFamily="50" charset="-127"/>
                <a:ea typeface="맑은 고딕" pitchFamily="50" charset="-127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</p:txBody>
      </p:sp>
      <p:sp>
        <p:nvSpPr>
          <p:cNvPr id="24" name="제목 23"/>
          <p:cNvSpPr>
            <a:spLocks noGrp="1"/>
          </p:cNvSpPr>
          <p:nvPr>
            <p:ph type="title"/>
          </p:nvPr>
        </p:nvSpPr>
        <p:spPr>
          <a:xfrm>
            <a:off x="232139" y="159036"/>
            <a:ext cx="8590420" cy="500066"/>
          </a:xfrm>
        </p:spPr>
        <p:txBody>
          <a:bodyPr/>
          <a:lstStyle>
            <a:lvl1pPr>
              <a:defRPr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3" name="직선 연결선 4"/>
          <p:cNvSpPr>
            <a:spLocks noChangeShapeType="1"/>
          </p:cNvSpPr>
          <p:nvPr userDrawn="1"/>
        </p:nvSpPr>
        <p:spPr bwMode="auto">
          <a:xfrm>
            <a:off x="495300" y="6453336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200" dirty="0">
              <a:latin typeface="맑은 고딕 (본문)"/>
              <a:ea typeface="맑은 고딕" panose="020B0503020000020004" pitchFamily="50" charset="-127"/>
            </a:endParaRPr>
          </a:p>
        </p:txBody>
      </p:sp>
      <p:sp>
        <p:nvSpPr>
          <p:cNvPr id="16" name="슬라이드 번호 개체 틀 16"/>
          <p:cNvSpPr txBox="1">
            <a:spLocks/>
          </p:cNvSpPr>
          <p:nvPr userDrawn="1"/>
        </p:nvSpPr>
        <p:spPr>
          <a:xfrm>
            <a:off x="4592960" y="6442303"/>
            <a:ext cx="720080" cy="288032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omic Sans MS" pitchFamily="66" charset="0"/>
              </a:defRPr>
            </a:lvl1pPr>
          </a:lstStyle>
          <a:p>
            <a:pPr algn="ctr">
              <a:defRPr/>
            </a:pPr>
            <a:fld id="{20790648-EEC6-499A-97E0-844EB09C7F5A}" type="slidenum">
              <a:rPr lang="ko-KR" altLang="en-US" b="1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/15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날짜 개체 틀 15"/>
          <p:cNvSpPr txBox="1">
            <a:spLocks/>
          </p:cNvSpPr>
          <p:nvPr userDrawn="1"/>
        </p:nvSpPr>
        <p:spPr>
          <a:xfrm>
            <a:off x="460375" y="6453336"/>
            <a:ext cx="2548409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 altLang="ko-KR" sz="1200" b="1" dirty="0">
                <a:effectLst/>
                <a:latin typeface="맑은 고딕" pitchFamily="50" charset="-127"/>
                <a:ea typeface="맑은 고딕" pitchFamily="50" charset="-127"/>
              </a:rPr>
              <a:t>OT</a:t>
            </a:r>
            <a:endParaRPr lang="ko-KR" altLang="en-US" sz="1200" b="1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0D42BC-277F-46ED-8C47-A08F22A69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094971D-01AE-4667-96CD-BFE915418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8227D7-472B-47D1-9EED-52FFFEAD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56D0-BC24-44E4-8A64-CB5DEFCC7453}" type="datetimeFigureOut">
              <a:rPr lang="ko-KR" altLang="en-US" smtClean="0"/>
              <a:t>2025-09-01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8E3184-61E1-47BA-80DB-11C6D184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4FC627-FC04-4321-B23A-278DC0D9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CE02-C35C-4AC3-ACE4-17DCE403CF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75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개체 틀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10243" name="텍스트 개체 틀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  <a:endParaRPr lang="en-US" dirty="0"/>
          </a:p>
        </p:txBody>
      </p:sp>
      <p:sp>
        <p:nvSpPr>
          <p:cNvPr id="28" name="직선 연결선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맑은 고딕" panose="020B0503020000020004" pitchFamily="50" charset="-127"/>
            </a:endParaRPr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맑은 고딕" panose="020B0503020000020004" pitchFamily="50" charset="-127"/>
            </a:endParaRPr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날짜 개체 틀 1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맑은 고딕 (본문)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12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맑은 고딕 (본문)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13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맑은 고딕 (본문)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0461E5AA-EFB6-4F86-BB38-923EC9417B65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1" r:id="rId2"/>
    <p:sldLayoutId id="2147484058" r:id="rId3"/>
    <p:sldLayoutId id="2147484062" r:id="rId4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나눔고딕 Bold" pitchFamily="50" charset="-127"/>
          <a:ea typeface="나눔고딕 Bold" pitchFamily="50" charset="-127"/>
          <a:cs typeface="나눔고딕 Bold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나눔고딕 Bold"/>
          <a:ea typeface="나눔고딕 Bold"/>
          <a:cs typeface="나눔고딕 Bold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나눔고딕 Bold"/>
          <a:ea typeface="나눔고딕 Bold"/>
          <a:cs typeface="나눔고딕 Bold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나눔고딕 Bold"/>
          <a:ea typeface="나눔고딕 Bold"/>
          <a:cs typeface="나눔고딕 Bold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나눔고딕 Bold"/>
          <a:ea typeface="나눔고딕 Bold"/>
          <a:cs typeface="나눔고딕 Bold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나눔고딕 Bold"/>
          <a:ea typeface="나눔고딕 Bold"/>
          <a:cs typeface="나눔고딕 Bold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나눔고딕 Bold"/>
          <a:ea typeface="나눔고딕 Bold"/>
          <a:cs typeface="나눔고딕 Bold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나눔고딕 Bold"/>
          <a:ea typeface="나눔고딕 Bold"/>
          <a:cs typeface="나눔고딕 Bold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나눔고딕 Bold"/>
          <a:ea typeface="나눔고딕 Bold"/>
          <a:cs typeface="나눔고딕 Bold"/>
        </a:defRPr>
      </a:lvl9pPr>
    </p:titleStyle>
    <p:bodyStyle>
      <a:lvl1pPr marL="273050" indent="-273050" algn="l" rtl="0" eaLnBrk="1" fontAlgn="base" latinLnBrk="1" hangingPunct="1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1400" kern="1200">
          <a:solidFill>
            <a:schemeClr val="tx1"/>
          </a:solidFill>
          <a:latin typeface="나눔고딕 Bold" pitchFamily="50" charset="-127"/>
          <a:ea typeface="나눔고딕 Bold" pitchFamily="50" charset="-127"/>
          <a:cs typeface="나눔고딕 Bold"/>
        </a:defRPr>
      </a:lvl1pPr>
      <a:lvl2pPr marL="547688" indent="-273050" algn="l" rtl="0" eaLnBrk="1" fontAlgn="base" latinLnBrk="1" hangingPunct="1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" pitchFamily="2" charset="2"/>
        <a:buChar char="ü"/>
        <a:defRPr sz="1200" kern="1200">
          <a:solidFill>
            <a:schemeClr val="tx1"/>
          </a:solidFill>
          <a:latin typeface="나눔고딕 Bold" pitchFamily="50" charset="-127"/>
          <a:ea typeface="나눔고딕 Bold" pitchFamily="50" charset="-127"/>
          <a:cs typeface="나눔고딕 Bold"/>
        </a:defRPr>
      </a:lvl2pPr>
      <a:lvl3pPr marL="822325" indent="-228600" algn="l" rtl="0" eaLnBrk="1" fontAlgn="base" latinLnBrk="1" hangingPunct="1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나눔고딕 Bold"/>
        </a:defRPr>
      </a:lvl3pPr>
      <a:lvl4pPr marL="1096963" indent="-228600" algn="l" rtl="0" eaLnBrk="1" fontAlgn="base" latinLnBrk="1" hangingPunct="1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나눔고딕 Bold"/>
        </a:defRPr>
      </a:lvl4pPr>
      <a:lvl5pPr marL="1371600" indent="-228600" algn="l" rtl="0" eaLnBrk="1" fontAlgn="base" latinLnBrk="1" hangingPunct="1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나눔고딕 Bold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842393EA-A3D8-492E-8860-53C7099A9D61}"/>
              </a:ext>
            </a:extLst>
          </p:cNvPr>
          <p:cNvSpPr/>
          <p:nvPr/>
        </p:nvSpPr>
        <p:spPr>
          <a:xfrm>
            <a:off x="-4" y="1461424"/>
            <a:ext cx="9906000" cy="607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34000">
                <a:schemeClr val="accent1">
                  <a:lumMod val="89000"/>
                </a:schemeClr>
              </a:gs>
              <a:gs pos="63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4C2D7E7-C739-427E-A4BF-5FE3899DE07D}"/>
              </a:ext>
            </a:extLst>
          </p:cNvPr>
          <p:cNvSpPr/>
          <p:nvPr/>
        </p:nvSpPr>
        <p:spPr>
          <a:xfrm>
            <a:off x="0" y="2677124"/>
            <a:ext cx="9906000" cy="607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34000">
                <a:schemeClr val="accent1">
                  <a:lumMod val="89000"/>
                </a:schemeClr>
              </a:gs>
              <a:gs pos="63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D59BD8-9751-4037-80BF-5D26E234BE21}"/>
              </a:ext>
            </a:extLst>
          </p:cNvPr>
          <p:cNvSpPr txBox="1"/>
          <p:nvPr/>
        </p:nvSpPr>
        <p:spPr>
          <a:xfrm>
            <a:off x="3164792" y="1715841"/>
            <a:ext cx="40751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b="1" dirty="0">
                <a:latin typeface="+mn-ea"/>
                <a:ea typeface="+mn-ea"/>
              </a:rPr>
              <a:t>기초회로 및 디지털실험 </a:t>
            </a:r>
            <a:r>
              <a:rPr lang="en-US" altLang="ko-KR" sz="2600" b="1" dirty="0">
                <a:latin typeface="+mn-ea"/>
                <a:ea typeface="+mn-ea"/>
              </a:rPr>
              <a:t>II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DA6D4AE-1738-4A4B-AFB4-B43FB76DB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988" y="771665"/>
            <a:ext cx="1757714" cy="49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0854E5-885A-40F4-B3E9-CFF2CD3800D8}"/>
              </a:ext>
            </a:extLst>
          </p:cNvPr>
          <p:cNvSpPr txBox="1"/>
          <p:nvPr/>
        </p:nvSpPr>
        <p:spPr>
          <a:xfrm>
            <a:off x="370806" y="4437112"/>
            <a:ext cx="5587971" cy="1879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latin typeface="+mn-ea"/>
                <a:ea typeface="+mn-ea"/>
              </a:rPr>
              <a:t>학과</a:t>
            </a:r>
            <a:r>
              <a:rPr lang="en-US" altLang="ko-KR" sz="2000" b="1" dirty="0">
                <a:latin typeface="+mn-ea"/>
                <a:ea typeface="+mn-ea"/>
              </a:rPr>
              <a:t>:</a:t>
            </a:r>
            <a:r>
              <a:rPr lang="ko-KR" altLang="en-US" sz="2000" b="1" dirty="0">
                <a:latin typeface="+mn-ea"/>
                <a:ea typeface="+mn-ea"/>
              </a:rPr>
              <a:t> 전기공학부</a:t>
            </a:r>
            <a:endParaRPr lang="en-US" altLang="ko-KR" sz="20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latin typeface="+mn-ea"/>
                <a:ea typeface="+mn-ea"/>
              </a:rPr>
              <a:t>교수</a:t>
            </a:r>
            <a:r>
              <a:rPr lang="en-US" altLang="ko-KR" sz="2000" b="1" dirty="0">
                <a:latin typeface="+mn-ea"/>
                <a:ea typeface="+mn-ea"/>
              </a:rPr>
              <a:t>: </a:t>
            </a:r>
            <a:r>
              <a:rPr lang="ko-KR" altLang="en-US" sz="2000" b="1" dirty="0" err="1">
                <a:latin typeface="+mn-ea"/>
                <a:ea typeface="+mn-ea"/>
              </a:rPr>
              <a:t>홍종필</a:t>
            </a:r>
            <a:r>
              <a:rPr lang="ko-KR" altLang="en-US" sz="2000" b="1" dirty="0">
                <a:latin typeface="+mn-ea"/>
                <a:ea typeface="+mn-ea"/>
              </a:rPr>
              <a:t> 교수님</a:t>
            </a:r>
            <a:endParaRPr lang="en-US" altLang="ko-KR" sz="20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latin typeface="+mn-ea"/>
                <a:ea typeface="+mn-ea"/>
              </a:rPr>
              <a:t>강의실</a:t>
            </a:r>
            <a:r>
              <a:rPr lang="en-US" altLang="ko-KR" sz="2000" b="1" dirty="0">
                <a:latin typeface="+mn-ea"/>
                <a:ea typeface="+mn-ea"/>
              </a:rPr>
              <a:t>: E9-605(</a:t>
            </a:r>
            <a:r>
              <a:rPr lang="ko-KR" altLang="en-US" sz="2000" b="1" dirty="0">
                <a:latin typeface="+mn-ea"/>
                <a:ea typeface="+mn-ea"/>
              </a:rPr>
              <a:t>학연산공동실습관</a:t>
            </a:r>
            <a:r>
              <a:rPr lang="en-US" altLang="ko-KR" sz="2000" b="1" dirty="0">
                <a:latin typeface="+mn-ea"/>
                <a:ea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latin typeface="+mn-ea"/>
                <a:ea typeface="+mn-ea"/>
              </a:rPr>
              <a:t>실험조교</a:t>
            </a:r>
            <a:r>
              <a:rPr lang="en-US" altLang="ko-KR" sz="2000" b="1" dirty="0">
                <a:latin typeface="+mn-ea"/>
                <a:ea typeface="+mn-ea"/>
              </a:rPr>
              <a:t>: </a:t>
            </a:r>
            <a:r>
              <a:rPr lang="ko-KR" altLang="en-US" sz="2000" b="1" dirty="0">
                <a:latin typeface="+mn-ea"/>
                <a:ea typeface="+mn-ea"/>
              </a:rPr>
              <a:t>이 명 훈</a:t>
            </a:r>
            <a:endParaRPr lang="en-US" altLang="ko-KR" sz="2000" b="1" dirty="0">
              <a:latin typeface="+mn-ea"/>
              <a:ea typeface="+mn-e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65936E-E45D-471D-A246-89BD471E0E45}"/>
              </a:ext>
            </a:extLst>
          </p:cNvPr>
          <p:cNvSpPr txBox="1"/>
          <p:nvPr/>
        </p:nvSpPr>
        <p:spPr>
          <a:xfrm>
            <a:off x="4283453" y="2270865"/>
            <a:ext cx="1749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+mn-ea"/>
                <a:ea typeface="+mn-ea"/>
              </a:rPr>
              <a:t>(5106046-02)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9913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03FF432-3CE1-4DCF-8CE0-5B8CFCBB32E8}"/>
              </a:ext>
            </a:extLst>
          </p:cNvPr>
          <p:cNvSpPr/>
          <p:nvPr/>
        </p:nvSpPr>
        <p:spPr>
          <a:xfrm>
            <a:off x="239845" y="1052736"/>
            <a:ext cx="850104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•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예비보고서 작성 요령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실험 이론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실험을 할 때 필요한 이론을 요약해서 작성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회로도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그림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그래프 등이 들어가야 하며 직접 그리거나 사진을 찍어 같이 첨부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외부 자료를 인용 하였을 경우 반드시 주석을 달 것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B984B7D-46FF-85FF-3C07-9D4293E3A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52" y="2670589"/>
            <a:ext cx="4795691" cy="367240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142FCC9-2F6A-A980-AF54-C3A15F63A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708920"/>
            <a:ext cx="4248472" cy="367240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기초 및 디지털 실험 </a:t>
            </a:r>
            <a:r>
              <a:rPr lang="en-US" altLang="ko-KR" dirty="0"/>
              <a:t>II-OT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094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03FF432-3CE1-4DCF-8CE0-5B8CFCBB32E8}"/>
              </a:ext>
            </a:extLst>
          </p:cNvPr>
          <p:cNvSpPr/>
          <p:nvPr/>
        </p:nvSpPr>
        <p:spPr>
          <a:xfrm>
            <a:off x="239845" y="1052736"/>
            <a:ext cx="567655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•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예비보고서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작성 요령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예비보고서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문제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책을 참고하여 주어진 문제의 답을 도출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답을 도출하기 위한 풀이과정이 포함되어야 함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기초 및 디지털 실험 </a:t>
            </a:r>
            <a:r>
              <a:rPr lang="en-US" altLang="ko-KR" dirty="0"/>
              <a:t>II-OT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440ED18-2166-35B8-823E-BCBF9C10EF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704"/>
          <a:stretch/>
        </p:blipFill>
        <p:spPr>
          <a:xfrm>
            <a:off x="704528" y="2636912"/>
            <a:ext cx="5007435" cy="336437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BA98E66-796F-CA5A-1E53-740A512E9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064" y="2464208"/>
            <a:ext cx="3687130" cy="400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9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03FF432-3CE1-4DCF-8CE0-5B8CFCBB32E8}"/>
              </a:ext>
            </a:extLst>
          </p:cNvPr>
          <p:cNvSpPr/>
          <p:nvPr/>
        </p:nvSpPr>
        <p:spPr>
          <a:xfrm>
            <a:off x="239845" y="1052736"/>
            <a:ext cx="785984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•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예비보고서 작성 요령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시뮬레이션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742950" lvl="1" indent="-285750">
              <a:buFontTx/>
              <a:buChar char="-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문제에 대한 시뮬레이션 회로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파형 첨부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학번과 이름을 같이 기입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742950" lvl="1" indent="-285750">
              <a:buFontTx/>
              <a:buChar char="-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학번과 이름을 회로의 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그래프 파형과 겹치게 배치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>
              <a:buFontTx/>
              <a:buChar char="-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시뮬레이션 결과에 대한 고찰 작성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>
              <a:buFontTx/>
              <a:buChar char="-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고찰에는 파형에 대한 설명과 이론적인 분석이 포함되어야 함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>
              <a:buFontTx/>
              <a:buChar char="-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시뮬레이션 결과창의 배경색은 </a:t>
            </a:r>
            <a:r>
              <a:rPr lang="ko-KR" altLang="en-US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노란색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설정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※ Probe Settings (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메뉴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Tools – Options) -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Color Settings 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Background</a:t>
            </a:r>
          </a:p>
          <a:p>
            <a:pPr marL="742950" lvl="1" indent="-285750">
              <a:buFontTx/>
              <a:buChar char="-"/>
            </a:pP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2D410E0-4B93-54DC-CF9E-BF715D1C2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3084061"/>
            <a:ext cx="4135688" cy="341978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5E6C1B4-1262-47A0-DE3D-E5F4A5C52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285534"/>
            <a:ext cx="4568374" cy="321830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기초 및 디지털 실험 </a:t>
            </a:r>
            <a:r>
              <a:rPr lang="en-US" altLang="ko-KR" dirty="0"/>
              <a:t>II-OT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6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03FF432-3CE1-4DCF-8CE0-5B8CFCBB32E8}"/>
              </a:ext>
            </a:extLst>
          </p:cNvPr>
          <p:cNvSpPr/>
          <p:nvPr/>
        </p:nvSpPr>
        <p:spPr>
          <a:xfrm>
            <a:off x="239845" y="1052736"/>
            <a:ext cx="86068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•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결과보고서 작성 요령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>
              <a:buFontTx/>
              <a:buChar char="-"/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예비보고서처럼 표지 양식을 준수하여 작성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자필이 아닌 타이핑으로 작성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기초 및 디지털 실험 </a:t>
            </a:r>
            <a:r>
              <a:rPr lang="en-US" altLang="ko-KR" dirty="0"/>
              <a:t>II-OT</a:t>
            </a:r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05870"/>
              </p:ext>
            </p:extLst>
          </p:nvPr>
        </p:nvGraphicFramePr>
        <p:xfrm>
          <a:off x="632520" y="2420888"/>
          <a:ext cx="8784976" cy="589534"/>
        </p:xfrm>
        <a:graphic>
          <a:graphicData uri="http://schemas.openxmlformats.org/drawingml/2006/table">
            <a:tbl>
              <a:tblPr/>
              <a:tblGrid>
                <a:gridCol w="1123465">
                  <a:extLst>
                    <a:ext uri="{9D8B030D-6E8A-4147-A177-3AD203B41FA5}">
                      <a16:colId xmlns:a16="http://schemas.microsoft.com/office/drawing/2014/main" val="879964912"/>
                    </a:ext>
                  </a:extLst>
                </a:gridCol>
                <a:gridCol w="3984804">
                  <a:extLst>
                    <a:ext uri="{9D8B030D-6E8A-4147-A177-3AD203B41FA5}">
                      <a16:colId xmlns:a16="http://schemas.microsoft.com/office/drawing/2014/main" val="2989946487"/>
                    </a:ext>
                  </a:extLst>
                </a:gridCol>
                <a:gridCol w="791020">
                  <a:extLst>
                    <a:ext uri="{9D8B030D-6E8A-4147-A177-3AD203B41FA5}">
                      <a16:colId xmlns:a16="http://schemas.microsoft.com/office/drawing/2014/main" val="1355531560"/>
                    </a:ext>
                  </a:extLst>
                </a:gridCol>
                <a:gridCol w="1612232">
                  <a:extLst>
                    <a:ext uri="{9D8B030D-6E8A-4147-A177-3AD203B41FA5}">
                      <a16:colId xmlns:a16="http://schemas.microsoft.com/office/drawing/2014/main" val="1254642569"/>
                    </a:ext>
                  </a:extLst>
                </a:gridCol>
                <a:gridCol w="1273455">
                  <a:extLst>
                    <a:ext uri="{9D8B030D-6E8A-4147-A177-3AD203B41FA5}">
                      <a16:colId xmlns:a16="http://schemas.microsoft.com/office/drawing/2014/main" val="343753529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구분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실험 제목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○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학번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이름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5212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결과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3-8.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실효값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(</a:t>
                      </a: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RMS)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계산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248468"/>
                  </a:ext>
                </a:extLst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920022"/>
              </p:ext>
            </p:extLst>
          </p:nvPr>
        </p:nvGraphicFramePr>
        <p:xfrm>
          <a:off x="632520" y="3233434"/>
          <a:ext cx="8784976" cy="589534"/>
        </p:xfrm>
        <a:graphic>
          <a:graphicData uri="http://schemas.openxmlformats.org/drawingml/2006/table">
            <a:tbl>
              <a:tblPr/>
              <a:tblGrid>
                <a:gridCol w="1123465">
                  <a:extLst>
                    <a:ext uri="{9D8B030D-6E8A-4147-A177-3AD203B41FA5}">
                      <a16:colId xmlns:a16="http://schemas.microsoft.com/office/drawing/2014/main" val="1506572964"/>
                    </a:ext>
                  </a:extLst>
                </a:gridCol>
                <a:gridCol w="3984804">
                  <a:extLst>
                    <a:ext uri="{9D8B030D-6E8A-4147-A177-3AD203B41FA5}">
                      <a16:colId xmlns:a16="http://schemas.microsoft.com/office/drawing/2014/main" val="603425892"/>
                    </a:ext>
                  </a:extLst>
                </a:gridCol>
                <a:gridCol w="791020">
                  <a:extLst>
                    <a:ext uri="{9D8B030D-6E8A-4147-A177-3AD203B41FA5}">
                      <a16:colId xmlns:a16="http://schemas.microsoft.com/office/drawing/2014/main" val="1851681885"/>
                    </a:ext>
                  </a:extLst>
                </a:gridCol>
                <a:gridCol w="1612232">
                  <a:extLst>
                    <a:ext uri="{9D8B030D-6E8A-4147-A177-3AD203B41FA5}">
                      <a16:colId xmlns:a16="http://schemas.microsoft.com/office/drawing/2014/main" val="1419112389"/>
                    </a:ext>
                  </a:extLst>
                </a:gridCol>
                <a:gridCol w="1273455">
                  <a:extLst>
                    <a:ext uri="{9D8B030D-6E8A-4147-A177-3AD203B41FA5}">
                      <a16:colId xmlns:a16="http://schemas.microsoft.com/office/drawing/2014/main" val="82091847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구분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실험 제목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○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학번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이름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86977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결과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3-8.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실효값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(</a:t>
                      </a: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RMS)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계산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768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810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03FF432-3CE1-4DCF-8CE0-5B8CFCBB32E8}"/>
              </a:ext>
            </a:extLst>
          </p:cNvPr>
          <p:cNvSpPr/>
          <p:nvPr/>
        </p:nvSpPr>
        <p:spPr>
          <a:xfrm>
            <a:off x="239845" y="1052736"/>
            <a:ext cx="8940268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•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결과보고서 작성 요령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실험 결과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+mn-ea"/>
                <a:ea typeface="+mn-ea"/>
              </a:rPr>
              <a:t>해당 문제에 대한 시뮬레이션 결과와 실제 실험 결과 파형을 비교</a:t>
            </a:r>
            <a:endParaRPr lang="en-US" altLang="ko-KR" sz="1600" dirty="0">
              <a:latin typeface="+mn-ea"/>
              <a:ea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+mn-ea"/>
                <a:ea typeface="+mn-ea"/>
              </a:rPr>
              <a:t>고찰에는 이론적 내용 및 결과에 대한 특이점 및 의견에 대해서 기입</a:t>
            </a:r>
            <a:endParaRPr lang="en-US" altLang="ko-KR" sz="1600" dirty="0">
              <a:latin typeface="+mn-ea"/>
              <a:ea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+mn-ea"/>
                <a:ea typeface="+mn-ea"/>
              </a:rPr>
              <a:t>“</a:t>
            </a:r>
            <a:r>
              <a:rPr lang="en-US" altLang="ko-KR" sz="1600" dirty="0" err="1">
                <a:latin typeface="+mn-ea"/>
                <a:ea typeface="+mn-ea"/>
              </a:rPr>
              <a:t>ooo</a:t>
            </a:r>
            <a:r>
              <a:rPr lang="ko-KR" altLang="en-US" sz="1600" dirty="0">
                <a:latin typeface="+mn-ea"/>
                <a:ea typeface="+mn-ea"/>
              </a:rPr>
              <a:t>의 결과는 </a:t>
            </a:r>
            <a:r>
              <a:rPr lang="en-US" altLang="ko-KR" sz="1600" dirty="0">
                <a:latin typeface="+mn-ea"/>
                <a:ea typeface="+mn-ea"/>
              </a:rPr>
              <a:t>xxx</a:t>
            </a:r>
            <a:r>
              <a:rPr lang="ko-KR" altLang="en-US" sz="1600" dirty="0">
                <a:latin typeface="+mn-ea"/>
                <a:ea typeface="+mn-ea"/>
              </a:rPr>
              <a:t>로 나왔다</a:t>
            </a:r>
            <a:r>
              <a:rPr lang="en-US" altLang="ko-KR" sz="1600" dirty="0">
                <a:latin typeface="+mn-ea"/>
                <a:ea typeface="+mn-ea"/>
              </a:rPr>
              <a:t>, ☆☆☆</a:t>
            </a:r>
            <a:r>
              <a:rPr lang="ko-KR" altLang="en-US" sz="1600" dirty="0">
                <a:latin typeface="+mn-ea"/>
                <a:ea typeface="+mn-ea"/>
              </a:rPr>
              <a:t>의 결과는 ★★★로 나왔다” 와 같은  일기형 고찰</a:t>
            </a:r>
            <a:r>
              <a:rPr lang="en-US" altLang="ko-KR" sz="1600" dirty="0">
                <a:latin typeface="+mn-ea"/>
                <a:ea typeface="+mn-ea"/>
              </a:rPr>
              <a:t>X</a:t>
            </a:r>
          </a:p>
          <a:p>
            <a:pPr marL="742950" lvl="1" indent="-285750">
              <a:buFontTx/>
              <a:buChar char="-"/>
            </a:pP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5967367-540B-B44E-EB23-E8A785BB8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866" y="2807062"/>
            <a:ext cx="3582765" cy="370586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E9F1811-0E30-7388-07D8-5F08A7A6E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654" y="2691906"/>
            <a:ext cx="3582765" cy="174746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C9127B3-2518-0902-DC00-CBC12A886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371" y="4434074"/>
            <a:ext cx="3565048" cy="2078854"/>
          </a:xfrm>
          <a:prstGeom prst="rect">
            <a:avLst/>
          </a:prstGeom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기초 및 디지털 실험 </a:t>
            </a:r>
            <a:r>
              <a:rPr lang="en-US" altLang="ko-KR" dirty="0"/>
              <a:t>II-OT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21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03FF432-3CE1-4DCF-8CE0-5B8CFCBB32E8}"/>
              </a:ext>
            </a:extLst>
          </p:cNvPr>
          <p:cNvSpPr/>
          <p:nvPr/>
        </p:nvSpPr>
        <p:spPr>
          <a:xfrm>
            <a:off x="239845" y="1052736"/>
            <a:ext cx="71288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•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결과보고서 작성 요령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고찰 문제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lvl="1" indent="-285750">
              <a:buFontTx/>
              <a:buChar char="-"/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문제에 대한 이론적인 내용과 풀이 과정에 대하여 작성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FD6F1D7-3845-972D-5330-39F0F4730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2060848"/>
            <a:ext cx="6762750" cy="441007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기초 및 디지털 실험 </a:t>
            </a:r>
            <a:r>
              <a:rPr lang="en-US" altLang="ko-KR" dirty="0"/>
              <a:t>II-OT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7919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1AD88-CB35-BA25-8B50-E786A9269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351265-6639-49D3-1643-DB149E84A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기초 및 디지털실험 </a:t>
            </a:r>
            <a:r>
              <a:rPr lang="en-US" altLang="ko-KR" dirty="0"/>
              <a:t>II-OT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739DAD-AFC6-CED0-6516-11C9FB1B0996}"/>
              </a:ext>
            </a:extLst>
          </p:cNvPr>
          <p:cNvSpPr txBox="1"/>
          <p:nvPr/>
        </p:nvSpPr>
        <p:spPr>
          <a:xfrm>
            <a:off x="3296816" y="2348880"/>
            <a:ext cx="453650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+mn-lt"/>
                <a:ea typeface="문체부 훈민정음체" pitchFamily="18" charset="-127"/>
              </a:rPr>
              <a:t>Thank you for your attention.</a:t>
            </a:r>
            <a:endParaRPr lang="ko-KR" altLang="en-US" b="1" dirty="0">
              <a:latin typeface="+mn-lt"/>
              <a:ea typeface="문체부 훈민정음체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4257A4-CBAA-BA5B-E55A-76480D84A46E}"/>
              </a:ext>
            </a:extLst>
          </p:cNvPr>
          <p:cNvSpPr txBox="1"/>
          <p:nvPr/>
        </p:nvSpPr>
        <p:spPr>
          <a:xfrm>
            <a:off x="3080792" y="3105834"/>
            <a:ext cx="412474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문체부 훈민정음체" pitchFamily="18" charset="-127"/>
                <a:ea typeface="문체부 훈민정음체" pitchFamily="18" charset="-127"/>
              </a:rPr>
              <a:t>               Contact us</a:t>
            </a:r>
          </a:p>
          <a:p>
            <a:r>
              <a:rPr lang="en-US" altLang="ko-KR" dirty="0">
                <a:latin typeface="문체부 훈민정음체" pitchFamily="18" charset="-127"/>
                <a:ea typeface="문체부 훈민정음체" pitchFamily="18" charset="-127"/>
              </a:rPr>
              <a:t>Homepage: http://icat.cbnu.ac.kr</a:t>
            </a:r>
          </a:p>
        </p:txBody>
      </p:sp>
      <p:pic>
        <p:nvPicPr>
          <p:cNvPr id="8" name="그림 7" descr="엠블럼, 원, 상징, 로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852D3BA-7E2D-E5C5-E06F-CCBBF605B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921" y="4139787"/>
            <a:ext cx="1872157" cy="187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1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E7B4A01-C414-4CFD-B3B0-B026D0E39D54}"/>
              </a:ext>
            </a:extLst>
          </p:cNvPr>
          <p:cNvSpPr/>
          <p:nvPr/>
        </p:nvSpPr>
        <p:spPr>
          <a:xfrm>
            <a:off x="488504" y="2060205"/>
            <a:ext cx="2983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latin typeface="+mn-ea"/>
                <a:ea typeface="+mn-ea"/>
              </a:rPr>
              <a:t>• </a:t>
            </a:r>
            <a:r>
              <a:rPr lang="ko-KR" altLang="en-US" sz="2400" b="1" dirty="0">
                <a:latin typeface="+mn-ea"/>
                <a:ea typeface="+mn-ea"/>
              </a:rPr>
              <a:t>실험 조교 </a:t>
            </a:r>
            <a:r>
              <a:rPr lang="en-US" altLang="ko-KR" sz="2400" b="1" dirty="0">
                <a:latin typeface="+mn-ea"/>
                <a:ea typeface="+mn-ea"/>
              </a:rPr>
              <a:t>: </a:t>
            </a:r>
            <a:r>
              <a:rPr lang="ko-KR" altLang="en-US" sz="2400" b="1" dirty="0">
                <a:latin typeface="+mn-ea"/>
                <a:ea typeface="+mn-ea"/>
              </a:rPr>
              <a:t>이명훈</a:t>
            </a:r>
            <a:endParaRPr lang="en-US" altLang="ko-KR" sz="2400" b="1" dirty="0">
              <a:latin typeface="+mn-ea"/>
              <a:ea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BEB333F-2B3E-414C-B845-503DBDCF18BB}"/>
              </a:ext>
            </a:extLst>
          </p:cNvPr>
          <p:cNvSpPr/>
          <p:nvPr/>
        </p:nvSpPr>
        <p:spPr>
          <a:xfrm>
            <a:off x="488504" y="2707956"/>
            <a:ext cx="6143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latin typeface="+mn-ea"/>
                <a:ea typeface="+mn-ea"/>
              </a:rPr>
              <a:t>• </a:t>
            </a:r>
            <a:r>
              <a:rPr lang="ko-KR" altLang="en-US" sz="2400" b="1" dirty="0">
                <a:latin typeface="+mn-ea"/>
                <a:ea typeface="+mn-ea"/>
              </a:rPr>
              <a:t>연구실 </a:t>
            </a:r>
            <a:r>
              <a:rPr lang="en-US" altLang="ko-KR" sz="2400" b="1" dirty="0">
                <a:latin typeface="+mn-ea"/>
                <a:ea typeface="+mn-ea"/>
              </a:rPr>
              <a:t>: </a:t>
            </a:r>
            <a:r>
              <a:rPr lang="ko-KR" altLang="en-US" sz="2400" b="1" dirty="0">
                <a:latin typeface="+mn-ea"/>
                <a:ea typeface="+mn-ea"/>
              </a:rPr>
              <a:t>집적회로 연구실 </a:t>
            </a:r>
            <a:r>
              <a:rPr lang="en-US" altLang="ko-KR" sz="2400" b="1" dirty="0">
                <a:latin typeface="+mn-ea"/>
                <a:ea typeface="+mn-ea"/>
              </a:rPr>
              <a:t>(E8-3</a:t>
            </a:r>
            <a:r>
              <a:rPr lang="ko-KR" altLang="en-US" sz="2400" b="1" dirty="0">
                <a:latin typeface="+mn-ea"/>
                <a:ea typeface="+mn-ea"/>
              </a:rPr>
              <a:t>동 </a:t>
            </a:r>
            <a:r>
              <a:rPr lang="en-US" altLang="ko-KR" sz="2400" b="1" dirty="0">
                <a:latin typeface="+mn-ea"/>
                <a:ea typeface="+mn-ea"/>
              </a:rPr>
              <a:t>472</a:t>
            </a:r>
            <a:r>
              <a:rPr lang="ko-KR" altLang="en-US" sz="2400" b="1" dirty="0">
                <a:latin typeface="+mn-ea"/>
                <a:ea typeface="+mn-ea"/>
              </a:rPr>
              <a:t>호</a:t>
            </a:r>
            <a:r>
              <a:rPr lang="en-US" altLang="ko-KR" sz="2400" b="1" dirty="0">
                <a:latin typeface="+mn-ea"/>
                <a:ea typeface="+mn-ea"/>
              </a:rPr>
              <a:t>)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01A923E-39F1-4D90-8C79-F3A3C2CFB56F}"/>
              </a:ext>
            </a:extLst>
          </p:cNvPr>
          <p:cNvSpPr/>
          <p:nvPr/>
        </p:nvSpPr>
        <p:spPr>
          <a:xfrm>
            <a:off x="488504" y="3355385"/>
            <a:ext cx="4270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latin typeface="+mn-ea"/>
                <a:ea typeface="+mn-ea"/>
              </a:rPr>
              <a:t>• </a:t>
            </a:r>
            <a:r>
              <a:rPr lang="ko-KR" altLang="en-US" sz="2400" b="1" dirty="0">
                <a:latin typeface="+mn-ea"/>
                <a:ea typeface="+mn-ea"/>
              </a:rPr>
              <a:t>전화 번호 </a:t>
            </a:r>
            <a:r>
              <a:rPr lang="en-US" altLang="ko-KR" sz="2400" b="1" dirty="0">
                <a:latin typeface="+mn-ea"/>
                <a:ea typeface="+mn-ea"/>
              </a:rPr>
              <a:t>: 010-6504-6113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E3BBC1B-3F0B-46CA-895B-4C14042B063E}"/>
              </a:ext>
            </a:extLst>
          </p:cNvPr>
          <p:cNvSpPr/>
          <p:nvPr/>
        </p:nvSpPr>
        <p:spPr>
          <a:xfrm>
            <a:off x="488504" y="4002814"/>
            <a:ext cx="5816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latin typeface="+mn-ea"/>
                <a:ea typeface="+mn-ea"/>
              </a:rPr>
              <a:t>• </a:t>
            </a:r>
            <a:r>
              <a:rPr lang="ko-KR" altLang="en-US" sz="2400" b="1" dirty="0">
                <a:latin typeface="+mn-ea"/>
                <a:ea typeface="+mn-ea"/>
              </a:rPr>
              <a:t>이메일 </a:t>
            </a:r>
            <a:r>
              <a:rPr lang="en-US" altLang="ko-KR" sz="2400" b="1" dirty="0">
                <a:latin typeface="+mn-ea"/>
                <a:ea typeface="+mn-ea"/>
              </a:rPr>
              <a:t>: hun990508@chungbuk.ac.kr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35EDAF4-6DB5-4406-AB56-3DAFA90F9246}"/>
              </a:ext>
            </a:extLst>
          </p:cNvPr>
          <p:cNvSpPr/>
          <p:nvPr/>
        </p:nvSpPr>
        <p:spPr>
          <a:xfrm>
            <a:off x="488504" y="1412776"/>
            <a:ext cx="4015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latin typeface="+mn-ea"/>
                <a:ea typeface="+mn-ea"/>
              </a:rPr>
              <a:t>• </a:t>
            </a:r>
            <a:r>
              <a:rPr lang="ko-KR" altLang="en-US" sz="2400" b="1" dirty="0">
                <a:latin typeface="+mn-ea"/>
                <a:ea typeface="+mn-ea"/>
              </a:rPr>
              <a:t>담당 교수 </a:t>
            </a:r>
            <a:r>
              <a:rPr lang="en-US" altLang="ko-KR" sz="2400" b="1" dirty="0">
                <a:latin typeface="+mn-ea"/>
                <a:ea typeface="+mn-ea"/>
              </a:rPr>
              <a:t>: </a:t>
            </a:r>
            <a:r>
              <a:rPr lang="ko-KR" altLang="en-US" sz="2400" b="1" dirty="0" err="1">
                <a:latin typeface="+mn-ea"/>
                <a:ea typeface="+mn-ea"/>
              </a:rPr>
              <a:t>홍종필</a:t>
            </a:r>
            <a:r>
              <a:rPr lang="ko-KR" altLang="en-US" sz="2400" b="1" dirty="0">
                <a:latin typeface="+mn-ea"/>
                <a:ea typeface="+mn-ea"/>
              </a:rPr>
              <a:t> 교수님</a:t>
            </a:r>
            <a:endParaRPr lang="en-US" altLang="ko-KR" sz="2400" b="1" dirty="0">
              <a:latin typeface="+mn-ea"/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기초 및 디지털 실험 </a:t>
            </a:r>
            <a:r>
              <a:rPr lang="en-US" altLang="ko-KR" dirty="0"/>
              <a:t>II-OT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00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1D41DE-7FD4-4AB2-8C4C-F33F2E397B82}"/>
              </a:ext>
            </a:extLst>
          </p:cNvPr>
          <p:cNvSpPr txBox="1"/>
          <p:nvPr/>
        </p:nvSpPr>
        <p:spPr>
          <a:xfrm>
            <a:off x="231775" y="1029213"/>
            <a:ext cx="11849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b="1" dirty="0" err="1">
                <a:latin typeface="+mn-ea"/>
                <a:ea typeface="+mn-ea"/>
              </a:rPr>
              <a:t>조편성</a:t>
            </a:r>
            <a:endParaRPr lang="ko-KR" altLang="en-US" sz="2600" b="1" dirty="0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520" y="1562088"/>
            <a:ext cx="3744415" cy="46092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  <a:ea typeface="+mn-ea"/>
              </a:rPr>
              <a:t>1</a:t>
            </a:r>
            <a:r>
              <a:rPr lang="ko-KR" altLang="en-US" dirty="0">
                <a:latin typeface="+mn-ea"/>
                <a:ea typeface="+mn-ea"/>
              </a:rPr>
              <a:t>조 </a:t>
            </a:r>
            <a:r>
              <a:rPr lang="en-US" altLang="ko-KR" dirty="0">
                <a:latin typeface="+mn-ea"/>
                <a:ea typeface="+mn-ea"/>
              </a:rPr>
              <a:t>: </a:t>
            </a:r>
            <a:r>
              <a:rPr lang="ko-KR" altLang="en-US" dirty="0">
                <a:latin typeface="+mn-ea"/>
                <a:ea typeface="+mn-ea"/>
              </a:rPr>
              <a:t>강경인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홍성진</a:t>
            </a:r>
            <a:endParaRPr lang="en-US" altLang="ko-KR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  <a:ea typeface="+mn-ea"/>
              </a:rPr>
              <a:t>2</a:t>
            </a:r>
            <a:r>
              <a:rPr lang="ko-KR" altLang="en-US" dirty="0">
                <a:latin typeface="+mn-ea"/>
                <a:ea typeface="+mn-ea"/>
              </a:rPr>
              <a:t>조 </a:t>
            </a:r>
            <a:r>
              <a:rPr lang="en-US" altLang="ko-KR" dirty="0">
                <a:latin typeface="+mn-ea"/>
                <a:ea typeface="+mn-ea"/>
              </a:rPr>
              <a:t>: </a:t>
            </a:r>
            <a:r>
              <a:rPr lang="ko-KR" altLang="en-US" dirty="0" err="1">
                <a:latin typeface="+mn-ea"/>
                <a:ea typeface="+mn-ea"/>
              </a:rPr>
              <a:t>강현중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주기철</a:t>
            </a:r>
            <a:endParaRPr lang="en-US" altLang="ko-KR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  <a:ea typeface="+mn-ea"/>
              </a:rPr>
              <a:t>3</a:t>
            </a:r>
            <a:r>
              <a:rPr lang="ko-KR" altLang="en-US" dirty="0">
                <a:latin typeface="+mn-ea"/>
                <a:ea typeface="+mn-ea"/>
              </a:rPr>
              <a:t>조 </a:t>
            </a:r>
            <a:r>
              <a:rPr lang="en-US" altLang="ko-KR" dirty="0">
                <a:latin typeface="+mn-ea"/>
                <a:ea typeface="+mn-ea"/>
              </a:rPr>
              <a:t>: </a:t>
            </a:r>
            <a:r>
              <a:rPr lang="ko-KR" altLang="en-US" dirty="0">
                <a:latin typeface="+mn-ea"/>
                <a:ea typeface="+mn-ea"/>
              </a:rPr>
              <a:t>김도훈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이정진</a:t>
            </a:r>
            <a:endParaRPr lang="en-US" altLang="ko-KR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  <a:ea typeface="+mn-ea"/>
              </a:rPr>
              <a:t>4</a:t>
            </a:r>
            <a:r>
              <a:rPr lang="ko-KR" altLang="en-US" dirty="0">
                <a:latin typeface="+mn-ea"/>
                <a:ea typeface="+mn-ea"/>
              </a:rPr>
              <a:t>조</a:t>
            </a:r>
            <a:r>
              <a:rPr lang="en-US" altLang="ko-KR" dirty="0">
                <a:latin typeface="+mn-ea"/>
                <a:ea typeface="+mn-ea"/>
              </a:rPr>
              <a:t> : </a:t>
            </a:r>
            <a:r>
              <a:rPr lang="ko-KR" altLang="en-US" dirty="0">
                <a:latin typeface="+mn-ea"/>
                <a:ea typeface="+mn-ea"/>
              </a:rPr>
              <a:t>김세웅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이선요</a:t>
            </a:r>
            <a:endParaRPr lang="en-US" altLang="ko-KR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  <a:ea typeface="+mn-ea"/>
              </a:rPr>
              <a:t>5</a:t>
            </a:r>
            <a:r>
              <a:rPr lang="ko-KR" altLang="en-US" dirty="0">
                <a:latin typeface="+mn-ea"/>
                <a:ea typeface="+mn-ea"/>
              </a:rPr>
              <a:t>조 </a:t>
            </a:r>
            <a:r>
              <a:rPr lang="en-US" altLang="ko-KR" dirty="0">
                <a:latin typeface="+mn-ea"/>
                <a:ea typeface="+mn-ea"/>
              </a:rPr>
              <a:t>: </a:t>
            </a:r>
            <a:r>
              <a:rPr lang="ko-KR" altLang="en-US" dirty="0" err="1">
                <a:latin typeface="+mn-ea"/>
                <a:ea typeface="+mn-ea"/>
              </a:rPr>
              <a:t>박준범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이태현</a:t>
            </a:r>
            <a:endParaRPr lang="en-US" altLang="ko-KR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  <a:ea typeface="+mn-ea"/>
              </a:rPr>
              <a:t>6</a:t>
            </a:r>
            <a:r>
              <a:rPr lang="ko-KR" altLang="en-US" dirty="0">
                <a:latin typeface="+mn-ea"/>
                <a:ea typeface="+mn-ea"/>
              </a:rPr>
              <a:t>조 </a:t>
            </a:r>
            <a:r>
              <a:rPr lang="en-US" altLang="ko-KR" dirty="0">
                <a:latin typeface="+mn-ea"/>
                <a:ea typeface="+mn-ea"/>
              </a:rPr>
              <a:t>: </a:t>
            </a:r>
            <a:r>
              <a:rPr lang="ko-KR" altLang="en-US" dirty="0">
                <a:latin typeface="+mn-ea"/>
                <a:ea typeface="+mn-ea"/>
              </a:rPr>
              <a:t>서원관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 err="1">
                <a:latin typeface="+mn-ea"/>
                <a:ea typeface="+mn-ea"/>
              </a:rPr>
              <a:t>안근영</a:t>
            </a:r>
            <a:endParaRPr lang="en-US" altLang="ko-KR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  <a:ea typeface="+mn-ea"/>
              </a:rPr>
              <a:t>7</a:t>
            </a:r>
            <a:r>
              <a:rPr lang="ko-KR" altLang="en-US" dirty="0">
                <a:latin typeface="+mn-ea"/>
                <a:ea typeface="+mn-ea"/>
              </a:rPr>
              <a:t>조 </a:t>
            </a:r>
            <a:r>
              <a:rPr lang="en-US" altLang="ko-KR" dirty="0">
                <a:latin typeface="+mn-ea"/>
                <a:ea typeface="+mn-ea"/>
              </a:rPr>
              <a:t>: </a:t>
            </a:r>
            <a:r>
              <a:rPr lang="ko-KR" altLang="en-US" dirty="0">
                <a:latin typeface="+mn-ea"/>
                <a:ea typeface="+mn-ea"/>
              </a:rPr>
              <a:t>성서현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 err="1">
                <a:latin typeface="+mn-ea"/>
                <a:ea typeface="+mn-ea"/>
              </a:rPr>
              <a:t>윤현희</a:t>
            </a:r>
            <a:endParaRPr lang="en-US" altLang="ko-KR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  <a:ea typeface="+mn-ea"/>
              </a:rPr>
              <a:t>8</a:t>
            </a:r>
            <a:r>
              <a:rPr lang="ko-KR" altLang="en-US" dirty="0">
                <a:latin typeface="+mn-ea"/>
                <a:ea typeface="+mn-ea"/>
              </a:rPr>
              <a:t>조 </a:t>
            </a:r>
            <a:r>
              <a:rPr lang="en-US" altLang="ko-KR" dirty="0">
                <a:latin typeface="+mn-ea"/>
                <a:ea typeface="+mn-ea"/>
              </a:rPr>
              <a:t>: </a:t>
            </a:r>
            <a:r>
              <a:rPr lang="ko-KR" altLang="en-US" dirty="0">
                <a:latin typeface="+mn-ea"/>
                <a:ea typeface="+mn-ea"/>
              </a:rPr>
              <a:t>이동현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 err="1">
                <a:latin typeface="+mn-ea"/>
                <a:ea typeface="+mn-ea"/>
              </a:rPr>
              <a:t>김채현</a:t>
            </a:r>
            <a:endParaRPr lang="en-US" altLang="ko-KR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  <a:ea typeface="+mn-ea"/>
              </a:rPr>
              <a:t>9</a:t>
            </a:r>
            <a:r>
              <a:rPr lang="ko-KR" altLang="en-US" dirty="0">
                <a:latin typeface="+mn-ea"/>
                <a:ea typeface="+mn-ea"/>
              </a:rPr>
              <a:t>조 </a:t>
            </a:r>
            <a:r>
              <a:rPr lang="en-US" altLang="ko-KR" dirty="0">
                <a:latin typeface="+mn-ea"/>
                <a:ea typeface="+mn-ea"/>
              </a:rPr>
              <a:t>: </a:t>
            </a:r>
            <a:r>
              <a:rPr lang="ko-KR" altLang="en-US" dirty="0">
                <a:latin typeface="+mn-ea"/>
                <a:ea typeface="+mn-ea"/>
              </a:rPr>
              <a:t>이성찬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김동규</a:t>
            </a:r>
            <a:endParaRPr lang="en-US" altLang="ko-KR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  <a:ea typeface="+mn-ea"/>
              </a:rPr>
              <a:t>10</a:t>
            </a:r>
            <a:r>
              <a:rPr lang="ko-KR" altLang="en-US" dirty="0">
                <a:latin typeface="+mn-ea"/>
                <a:ea typeface="+mn-ea"/>
              </a:rPr>
              <a:t>조 </a:t>
            </a:r>
            <a:r>
              <a:rPr lang="en-US" altLang="ko-KR" dirty="0">
                <a:latin typeface="+mn-ea"/>
                <a:ea typeface="+mn-ea"/>
              </a:rPr>
              <a:t>: </a:t>
            </a:r>
            <a:r>
              <a:rPr lang="ko-KR" altLang="en-US" dirty="0" err="1">
                <a:latin typeface="+mn-ea"/>
                <a:ea typeface="+mn-ea"/>
              </a:rPr>
              <a:t>정해령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김기현</a:t>
            </a:r>
            <a:endParaRPr lang="en-US" altLang="ko-KR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  <a:ea typeface="+mn-ea"/>
              </a:rPr>
              <a:t>11</a:t>
            </a:r>
            <a:r>
              <a:rPr lang="ko-KR" altLang="en-US" dirty="0">
                <a:latin typeface="+mn-ea"/>
                <a:ea typeface="+mn-ea"/>
              </a:rPr>
              <a:t>조 </a:t>
            </a:r>
            <a:r>
              <a:rPr lang="en-US" altLang="ko-KR" dirty="0">
                <a:latin typeface="+mn-ea"/>
                <a:ea typeface="+mn-ea"/>
              </a:rPr>
              <a:t>: </a:t>
            </a:r>
            <a:r>
              <a:rPr lang="ko-KR" altLang="en-US" dirty="0">
                <a:latin typeface="+mn-ea"/>
                <a:ea typeface="+mn-ea"/>
              </a:rPr>
              <a:t>신동환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 err="1">
                <a:latin typeface="+mn-ea"/>
                <a:ea typeface="+mn-ea"/>
              </a:rPr>
              <a:t>백종욱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강태훈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4968" y="1797514"/>
            <a:ext cx="4464496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n-ea"/>
                <a:ea typeface="+mn-ea"/>
              </a:rPr>
              <a:t>조별로 </a:t>
            </a:r>
            <a:r>
              <a:rPr lang="ko-KR" altLang="en-US" dirty="0" err="1">
                <a:latin typeface="+mn-ea"/>
                <a:ea typeface="+mn-ea"/>
              </a:rPr>
              <a:t>착석하여</a:t>
            </a:r>
            <a:r>
              <a:rPr lang="ko-KR" altLang="en-US" dirty="0">
                <a:latin typeface="+mn-ea"/>
                <a:ea typeface="+mn-ea"/>
              </a:rPr>
              <a:t> 실험 진행</a:t>
            </a:r>
            <a:endParaRPr lang="en-US" altLang="ko-KR" dirty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n-ea"/>
                <a:ea typeface="+mn-ea"/>
              </a:rPr>
              <a:t>보고서는 개인별로 작성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ko-KR" altLang="en-US" dirty="0" err="1">
                <a:latin typeface="+mn-ea"/>
                <a:ea typeface="+mn-ea"/>
              </a:rPr>
              <a:t>팀별</a:t>
            </a:r>
            <a:r>
              <a:rPr lang="ko-KR" altLang="en-US" dirty="0">
                <a:latin typeface="+mn-ea"/>
                <a:ea typeface="+mn-ea"/>
              </a:rPr>
              <a:t> </a:t>
            </a:r>
            <a:r>
              <a:rPr lang="en-US" altLang="ko-KR" dirty="0">
                <a:latin typeface="+mn-ea"/>
                <a:ea typeface="+mn-ea"/>
              </a:rPr>
              <a:t>X)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n-ea"/>
                <a:ea typeface="+mn-ea"/>
              </a:rPr>
              <a:t>해당 조의 정리정돈 불량 시 감점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기초 및 디지털 실험 </a:t>
            </a:r>
            <a:r>
              <a:rPr lang="en-US" altLang="ko-KR" dirty="0"/>
              <a:t>II-OT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578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6D96731B-9CAA-437F-A5E2-5D68611561D3}"/>
              </a:ext>
            </a:extLst>
          </p:cNvPr>
          <p:cNvSpPr/>
          <p:nvPr/>
        </p:nvSpPr>
        <p:spPr>
          <a:xfrm>
            <a:off x="128464" y="1159775"/>
            <a:ext cx="9817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latin typeface="+mn-ea"/>
                <a:ea typeface="+mn-ea"/>
              </a:rPr>
              <a:t>• </a:t>
            </a:r>
            <a:r>
              <a:rPr lang="ko-KR" altLang="en-US" sz="2000" b="1" dirty="0">
                <a:latin typeface="+mn-ea"/>
                <a:ea typeface="+mn-ea"/>
              </a:rPr>
              <a:t>실험 교재</a:t>
            </a:r>
            <a:r>
              <a:rPr lang="en-US" altLang="ko-KR" sz="2000" b="1" dirty="0">
                <a:latin typeface="+mn-ea"/>
                <a:ea typeface="+mn-ea"/>
              </a:rPr>
              <a:t>: </a:t>
            </a:r>
            <a:r>
              <a:rPr lang="ko-KR" altLang="en-US" sz="2000" b="1" dirty="0" err="1">
                <a:latin typeface="+mn-ea"/>
                <a:ea typeface="+mn-ea"/>
              </a:rPr>
              <a:t>기초회로</a:t>
            </a:r>
            <a:r>
              <a:rPr lang="ko-KR" altLang="en-US" sz="2000" b="1" dirty="0">
                <a:latin typeface="+mn-ea"/>
                <a:ea typeface="+mn-ea"/>
              </a:rPr>
              <a:t> 실험</a:t>
            </a:r>
            <a:r>
              <a:rPr lang="en-US" altLang="ko-KR" sz="2000" b="1" dirty="0">
                <a:latin typeface="+mn-ea"/>
                <a:ea typeface="+mn-ea"/>
              </a:rPr>
              <a:t>, </a:t>
            </a:r>
            <a:r>
              <a:rPr lang="ko-KR" altLang="en-US" sz="2000" b="1" dirty="0">
                <a:latin typeface="+mn-ea"/>
                <a:ea typeface="+mn-ea"/>
              </a:rPr>
              <a:t>디지털 실험</a:t>
            </a:r>
            <a:r>
              <a:rPr lang="en-US" altLang="ko-KR" sz="2000" b="1" dirty="0">
                <a:latin typeface="+mn-ea"/>
                <a:ea typeface="+mn-ea"/>
              </a:rPr>
              <a:t>, </a:t>
            </a:r>
            <a:r>
              <a:rPr lang="ko-KR" altLang="en-US" sz="2000" b="1" dirty="0">
                <a:latin typeface="+mn-ea"/>
                <a:ea typeface="+mn-ea"/>
              </a:rPr>
              <a:t>충북대전기전자공학부</a:t>
            </a:r>
            <a:r>
              <a:rPr lang="en-US" altLang="ko-KR" sz="2000" b="1" dirty="0">
                <a:latin typeface="+mn-ea"/>
                <a:ea typeface="+mn-ea"/>
              </a:rPr>
              <a:t>, </a:t>
            </a:r>
            <a:r>
              <a:rPr lang="ko-KR" altLang="en-US" sz="2000" b="1" dirty="0" err="1">
                <a:latin typeface="+mn-ea"/>
                <a:ea typeface="+mn-ea"/>
              </a:rPr>
              <a:t>내하출판사</a:t>
            </a:r>
            <a:r>
              <a:rPr lang="en-US" altLang="ko-KR" sz="2000" b="1" dirty="0">
                <a:latin typeface="+mn-ea"/>
                <a:ea typeface="+mn-ea"/>
              </a:rPr>
              <a:t>, 2016</a:t>
            </a:r>
          </a:p>
        </p:txBody>
      </p:sp>
      <p:pic>
        <p:nvPicPr>
          <p:cNvPr id="7" name="Picture 2" descr="북DB ㅣ 인터파크 책매거진 북DB">
            <a:extLst>
              <a:ext uri="{FF2B5EF4-FFF2-40B4-BE49-F238E27FC236}">
                <a16:creationId xmlns:a16="http://schemas.microsoft.com/office/drawing/2014/main" id="{45EF912E-F5C2-4668-A114-A54D82811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2060848"/>
            <a:ext cx="2969790" cy="411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마켓 - 반디앤루니스 &gt; 도서음반/e교육 &gt; 대학교재 &gt; 공학계열">
            <a:extLst>
              <a:ext uri="{FF2B5EF4-FFF2-40B4-BE49-F238E27FC236}">
                <a16:creationId xmlns:a16="http://schemas.microsoft.com/office/drawing/2014/main" id="{6FE270CB-78EE-44E5-A377-2ED98D64A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954" y="2095999"/>
            <a:ext cx="4006967" cy="411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기초 및 디지털 실험 </a:t>
            </a:r>
            <a:r>
              <a:rPr lang="en-US" altLang="ko-KR" dirty="0"/>
              <a:t>II-OT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032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FC6948-A445-4BB3-8A9B-C026C9C43879}"/>
              </a:ext>
            </a:extLst>
          </p:cNvPr>
          <p:cNvSpPr txBox="1"/>
          <p:nvPr/>
        </p:nvSpPr>
        <p:spPr>
          <a:xfrm>
            <a:off x="289975" y="1135839"/>
            <a:ext cx="32944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b="1" dirty="0">
                <a:latin typeface="+mn-ea"/>
                <a:ea typeface="+mn-ea"/>
              </a:rPr>
              <a:t>보고서 제출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9BF254-87A2-2A59-64F8-106B9499F823}"/>
              </a:ext>
            </a:extLst>
          </p:cNvPr>
          <p:cNvSpPr txBox="1"/>
          <p:nvPr/>
        </p:nvSpPr>
        <p:spPr>
          <a:xfrm>
            <a:off x="299321" y="2105019"/>
            <a:ext cx="66072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+mn-ea"/>
                <a:ea typeface="+mn-ea"/>
              </a:rPr>
              <a:t>1. </a:t>
            </a:r>
            <a:r>
              <a:rPr lang="ko-KR" altLang="en-US" sz="2000" b="1" dirty="0">
                <a:latin typeface="+mn-ea"/>
                <a:ea typeface="+mn-ea"/>
              </a:rPr>
              <a:t>수업 당일 수업시간 전까지 보고서 제출 </a:t>
            </a:r>
            <a:endParaRPr lang="en-US" altLang="ko-KR" sz="2000" b="1" dirty="0">
              <a:latin typeface="+mn-ea"/>
              <a:ea typeface="+mn-ea"/>
            </a:endParaRPr>
          </a:p>
          <a:p>
            <a:r>
              <a:rPr lang="en-US" altLang="ko-KR" sz="2000" b="1" dirty="0">
                <a:latin typeface="+mn-ea"/>
                <a:ea typeface="+mn-ea"/>
              </a:rPr>
              <a:t>    (</a:t>
            </a:r>
            <a:r>
              <a:rPr lang="ko-KR" altLang="en-US" sz="2000" b="1" dirty="0">
                <a:latin typeface="+mn-ea"/>
                <a:ea typeface="+mn-ea"/>
              </a:rPr>
              <a:t>프린트 해서 책상 위에</a:t>
            </a:r>
            <a:r>
              <a:rPr lang="en-US" altLang="ko-KR" sz="2000" b="1" dirty="0">
                <a:latin typeface="+mn-ea"/>
                <a:ea typeface="+mn-ea"/>
              </a:rPr>
              <a:t>)</a:t>
            </a:r>
          </a:p>
          <a:p>
            <a:r>
              <a:rPr lang="en-US" altLang="ko-KR" sz="2000" b="1" dirty="0">
                <a:latin typeface="+mn-ea"/>
                <a:ea typeface="+mn-ea"/>
              </a:rPr>
              <a:t>    </a:t>
            </a:r>
            <a:r>
              <a:rPr lang="ko-KR" altLang="en-US" sz="2000" b="1" dirty="0">
                <a:latin typeface="+mn-ea"/>
                <a:ea typeface="+mn-ea"/>
              </a:rPr>
              <a:t>이후 제출은 감점 </a:t>
            </a:r>
            <a:endParaRPr lang="en-US" altLang="ko-KR" sz="2000" b="1" dirty="0">
              <a:latin typeface="+mn-ea"/>
              <a:ea typeface="+mn-ea"/>
            </a:endParaRPr>
          </a:p>
          <a:p>
            <a:endParaRPr lang="en-US" altLang="ko-KR" sz="2000" b="1" dirty="0">
              <a:latin typeface="+mn-ea"/>
              <a:ea typeface="+mn-ea"/>
            </a:endParaRPr>
          </a:p>
          <a:p>
            <a:r>
              <a:rPr lang="en-US" altLang="ko-KR" sz="2000" b="1" dirty="0">
                <a:latin typeface="+mn-ea"/>
                <a:ea typeface="+mn-ea"/>
              </a:rPr>
              <a:t>2. </a:t>
            </a:r>
            <a:r>
              <a:rPr lang="ko-KR" altLang="en-US" sz="2000" b="1" dirty="0">
                <a:latin typeface="+mn-ea"/>
                <a:ea typeface="+mn-ea"/>
              </a:rPr>
              <a:t>보고서 스캔한 </a:t>
            </a:r>
            <a:r>
              <a:rPr lang="en-US" altLang="ko-KR" sz="2000" b="1" dirty="0">
                <a:latin typeface="+mn-ea"/>
                <a:ea typeface="+mn-ea"/>
              </a:rPr>
              <a:t>PDF</a:t>
            </a:r>
            <a:r>
              <a:rPr lang="ko-KR" altLang="en-US" sz="2000" b="1" dirty="0">
                <a:latin typeface="+mn-ea"/>
                <a:ea typeface="+mn-ea"/>
              </a:rPr>
              <a:t>파일 이메일 제출                                                                  </a:t>
            </a:r>
            <a:endParaRPr lang="en-US" altLang="ko-KR" sz="2000" b="1" dirty="0">
              <a:latin typeface="+mn-ea"/>
              <a:ea typeface="+mn-ea"/>
            </a:endParaRPr>
          </a:p>
          <a:p>
            <a:r>
              <a:rPr lang="en-US" altLang="ko-KR" sz="2000" b="1" dirty="0">
                <a:latin typeface="+mn-ea"/>
                <a:ea typeface="+mn-ea"/>
              </a:rPr>
              <a:t>    </a:t>
            </a:r>
            <a:r>
              <a:rPr lang="en-US" altLang="ko-KR" sz="2000" b="1" dirty="0">
                <a:latin typeface="+mn-ea"/>
              </a:rPr>
              <a:t>hun990508@chungbuk.ac.kr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기초 및 디지털 실험 </a:t>
            </a:r>
            <a:r>
              <a:rPr lang="en-US" altLang="ko-KR" dirty="0"/>
              <a:t>II-OT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131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03E73A-7745-43CA-A036-5227A718EFB3}"/>
              </a:ext>
            </a:extLst>
          </p:cNvPr>
          <p:cNvSpPr txBox="1"/>
          <p:nvPr/>
        </p:nvSpPr>
        <p:spPr>
          <a:xfrm>
            <a:off x="344488" y="1124744"/>
            <a:ext cx="1518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성적평가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930558"/>
              </p:ext>
            </p:extLst>
          </p:nvPr>
        </p:nvGraphicFramePr>
        <p:xfrm>
          <a:off x="488504" y="1628800"/>
          <a:ext cx="8784976" cy="4606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5281167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63310926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3828779601"/>
                    </a:ext>
                  </a:extLst>
                </a:gridCol>
              </a:tblGrid>
              <a:tr h="3346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평가항목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비율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세부사항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0932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>
                        <a:lnSpc>
                          <a:spcPts val="2000"/>
                        </a:lnSpc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출석 및 태도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2000"/>
                        </a:lnSpc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15%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수업 한 시간 결석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1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점 감점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지각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회 → 결석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회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360947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pPr algn="ctr" latinLnBrk="1">
                        <a:lnSpc>
                          <a:spcPts val="2000"/>
                        </a:lnSpc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조별 발표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10%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발표는 조원 모두가 나눠서 발표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342900" marR="0" lvl="0" indent="-342900" algn="l" defTabSz="914400" rtl="0" eaLnBrk="1" fontAlgn="auto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PPT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발표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이내</a:t>
                      </a:r>
                    </a:p>
                    <a:p>
                      <a:pPr marL="342900" indent="-342900" algn="l">
                        <a:lnSpc>
                          <a:spcPts val="2000"/>
                        </a:lnSpc>
                        <a:buFontTx/>
                        <a:buChar char="-"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실험 이론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실험 방법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시뮬레이션 결과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회로도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그래프 파형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고찰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342900" indent="-342900" algn="l">
                        <a:lnSpc>
                          <a:spcPts val="2000"/>
                        </a:lnSpc>
                        <a:buFontTx/>
                        <a:buChar char="-"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발표 조는 수업 시작 전 미리 와서 발표 준비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반드시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USB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 넣어올 것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0851708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pPr algn="ctr" latinLnBrk="1">
                        <a:lnSpc>
                          <a:spcPts val="2000"/>
                        </a:lnSpc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예비 보고서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17%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ts val="2000"/>
                        </a:lnSpc>
                        <a:buFontTx/>
                        <a:buChar char="-"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자필 작성 후 스캔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342900" indent="-342900" algn="l">
                        <a:lnSpc>
                          <a:spcPts val="2000"/>
                        </a:lnSpc>
                        <a:buFontTx/>
                        <a:buChar char="-"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실험 목적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이론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(2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페이지 이내 요약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),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예비보고서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문제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실험 방법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시뮬레이션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342900" indent="-342900" algn="l">
                        <a:lnSpc>
                          <a:spcPts val="2000"/>
                        </a:lnSpc>
                        <a:buFontTx/>
                        <a:buChar char="-"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시뮬레이션에 대한 자세한 설명 포함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342900" indent="-342900" algn="l">
                        <a:lnSpc>
                          <a:spcPts val="2000"/>
                        </a:lnSpc>
                        <a:buFontTx/>
                        <a:buChar char="-"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디지털 실험의 경우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시뮬레이션 상에서 소자 </a:t>
                      </a:r>
                      <a:r>
                        <a:rPr lang="ko-KR" altLang="en-US" sz="1200" b="0" u="sng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미지원</a:t>
                      </a:r>
                      <a:r>
                        <a:rPr lang="ko-KR" altLang="en-US" sz="1200" b="0" u="sng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시 데이터 시트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를 참고하여 회로의 동작을 상세히 기술할 것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6461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>
                        <a:lnSpc>
                          <a:spcPts val="2000"/>
                        </a:lnSpc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결과 보고서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18%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ts val="2000"/>
                        </a:lnSpc>
                        <a:buFontTx/>
                        <a:buChar char="-"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실험 목적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실험 결과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실제 실험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vs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예비 보고서의 시뮬레이션 비교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),</a:t>
                      </a:r>
                    </a:p>
                    <a:p>
                      <a:pPr marL="0" indent="0" algn="l">
                        <a:lnSpc>
                          <a:spcPts val="2000"/>
                        </a:lnSpc>
                        <a:buFontTx/>
                        <a:buNone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결과보고서 문제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비고 및 고찰 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(PDF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파일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3609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>
                        <a:lnSpc>
                          <a:spcPts val="2000"/>
                        </a:lnSpc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설계 보고서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5%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실험 조건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이론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(2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페이지 이내 요약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설계 과정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시뮬레이션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고찰 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(PDF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파일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시뮬레이션에 대한 자세한 설명 포함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2010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>
                        <a:lnSpc>
                          <a:spcPts val="2000"/>
                        </a:lnSpc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기말고사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45%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필기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실기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944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2C16BC2-2ADE-4E4F-8C54-D03DDBDB9CC0}"/>
              </a:ext>
            </a:extLst>
          </p:cNvPr>
          <p:cNvSpPr txBox="1"/>
          <p:nvPr/>
        </p:nvSpPr>
        <p:spPr>
          <a:xfrm>
            <a:off x="8081956" y="1340188"/>
            <a:ext cx="14795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*</a:t>
            </a:r>
            <a:r>
              <a:rPr lang="ko-KR" altLang="en-US" sz="1200" b="1" dirty="0">
                <a:solidFill>
                  <a:srgbClr val="FF0000"/>
                </a:solidFill>
              </a:rPr>
              <a:t>추후 </a:t>
            </a:r>
            <a:r>
              <a:rPr lang="ko-KR" altLang="en-US" sz="1200" b="1" dirty="0" err="1">
                <a:solidFill>
                  <a:srgbClr val="FF0000"/>
                </a:solidFill>
              </a:rPr>
              <a:t>변동가능</a:t>
            </a:r>
            <a:endParaRPr lang="ko-KR" altLang="en-US" sz="1200" dirty="0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기초 및 디지털 실험 </a:t>
            </a:r>
            <a:r>
              <a:rPr lang="en-US" altLang="ko-KR" dirty="0"/>
              <a:t>II-OT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4661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03E73A-7745-43CA-A036-5227A718EFB3}"/>
              </a:ext>
            </a:extLst>
          </p:cNvPr>
          <p:cNvSpPr txBox="1"/>
          <p:nvPr/>
        </p:nvSpPr>
        <p:spPr>
          <a:xfrm>
            <a:off x="344488" y="1124744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보고서 양식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C16BC2-2ADE-4E4F-8C54-D03DDBDB9CC0}"/>
              </a:ext>
            </a:extLst>
          </p:cNvPr>
          <p:cNvSpPr txBox="1"/>
          <p:nvPr/>
        </p:nvSpPr>
        <p:spPr>
          <a:xfrm>
            <a:off x="8193360" y="1418002"/>
            <a:ext cx="14795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*</a:t>
            </a:r>
            <a:r>
              <a:rPr lang="ko-KR" altLang="en-US" sz="1200" b="1" dirty="0">
                <a:solidFill>
                  <a:srgbClr val="FF0000"/>
                </a:solidFill>
              </a:rPr>
              <a:t>추후 </a:t>
            </a:r>
            <a:r>
              <a:rPr lang="ko-KR" altLang="en-US" sz="1200" b="1" dirty="0" err="1">
                <a:solidFill>
                  <a:srgbClr val="FF0000"/>
                </a:solidFill>
              </a:rPr>
              <a:t>변동가능</a:t>
            </a:r>
            <a:endParaRPr lang="ko-KR" altLang="en-US" sz="1200" dirty="0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기초 및 디지털 실험 </a:t>
            </a:r>
            <a:r>
              <a:rPr lang="en-US" altLang="ko-KR" dirty="0"/>
              <a:t>II-OT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0CCD6BF-C920-45C7-9D98-6F5A21EE46E2}"/>
              </a:ext>
            </a:extLst>
          </p:cNvPr>
          <p:cNvSpPr/>
          <p:nvPr/>
        </p:nvSpPr>
        <p:spPr>
          <a:xfrm>
            <a:off x="464481" y="1662862"/>
            <a:ext cx="2101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•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시뮬레이션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PSPICE &amp; MATLAB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62B5553-BDA1-42BE-9C06-439D98BB9B20}"/>
              </a:ext>
            </a:extLst>
          </p:cNvPr>
          <p:cNvSpPr/>
          <p:nvPr/>
        </p:nvSpPr>
        <p:spPr>
          <a:xfrm>
            <a:off x="461668" y="2338575"/>
            <a:ext cx="689323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•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양식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2400"/>
              </a:lnSpc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표지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X,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첫 페이지 상단에 아래와 같이 보고서 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구분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실험 제목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이름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기재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2400"/>
              </a:lnSpc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양식 엄수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2400"/>
              </a:lnSpc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예비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결과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설계 보고서는 각 실험 별로 각각 작성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2400"/>
              </a:lnSpc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파일명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○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_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학번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_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이름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_</a:t>
            </a:r>
            <a:r>
              <a:rPr lang="ko-KR" altLang="en-US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기초예비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○.pdf</a:t>
            </a:r>
          </a:p>
          <a:p>
            <a:pPr>
              <a:lnSpc>
                <a:spcPts val="2400"/>
              </a:lnSpc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EX)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412689"/>
              </p:ext>
            </p:extLst>
          </p:nvPr>
        </p:nvGraphicFramePr>
        <p:xfrm>
          <a:off x="693658" y="4785345"/>
          <a:ext cx="8784976" cy="589534"/>
        </p:xfrm>
        <a:graphic>
          <a:graphicData uri="http://schemas.openxmlformats.org/drawingml/2006/table">
            <a:tbl>
              <a:tblPr/>
              <a:tblGrid>
                <a:gridCol w="1123465">
                  <a:extLst>
                    <a:ext uri="{9D8B030D-6E8A-4147-A177-3AD203B41FA5}">
                      <a16:colId xmlns:a16="http://schemas.microsoft.com/office/drawing/2014/main" val="879964912"/>
                    </a:ext>
                  </a:extLst>
                </a:gridCol>
                <a:gridCol w="3984804">
                  <a:extLst>
                    <a:ext uri="{9D8B030D-6E8A-4147-A177-3AD203B41FA5}">
                      <a16:colId xmlns:a16="http://schemas.microsoft.com/office/drawing/2014/main" val="2989946487"/>
                    </a:ext>
                  </a:extLst>
                </a:gridCol>
                <a:gridCol w="791020">
                  <a:extLst>
                    <a:ext uri="{9D8B030D-6E8A-4147-A177-3AD203B41FA5}">
                      <a16:colId xmlns:a16="http://schemas.microsoft.com/office/drawing/2014/main" val="1355531560"/>
                    </a:ext>
                  </a:extLst>
                </a:gridCol>
                <a:gridCol w="1612232">
                  <a:extLst>
                    <a:ext uri="{9D8B030D-6E8A-4147-A177-3AD203B41FA5}">
                      <a16:colId xmlns:a16="http://schemas.microsoft.com/office/drawing/2014/main" val="1254642569"/>
                    </a:ext>
                  </a:extLst>
                </a:gridCol>
                <a:gridCol w="1273455">
                  <a:extLst>
                    <a:ext uri="{9D8B030D-6E8A-4147-A177-3AD203B41FA5}">
                      <a16:colId xmlns:a16="http://schemas.microsoft.com/office/drawing/2014/main" val="343753529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구분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실험 제목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○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학번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이름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5212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예비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3-8.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실효값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(</a:t>
                      </a: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RMS)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계산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248468"/>
                  </a:ext>
                </a:extLst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218644"/>
              </p:ext>
            </p:extLst>
          </p:nvPr>
        </p:nvGraphicFramePr>
        <p:xfrm>
          <a:off x="693658" y="5597891"/>
          <a:ext cx="8784976" cy="589534"/>
        </p:xfrm>
        <a:graphic>
          <a:graphicData uri="http://schemas.openxmlformats.org/drawingml/2006/table">
            <a:tbl>
              <a:tblPr/>
              <a:tblGrid>
                <a:gridCol w="1123465">
                  <a:extLst>
                    <a:ext uri="{9D8B030D-6E8A-4147-A177-3AD203B41FA5}">
                      <a16:colId xmlns:a16="http://schemas.microsoft.com/office/drawing/2014/main" val="1506572964"/>
                    </a:ext>
                  </a:extLst>
                </a:gridCol>
                <a:gridCol w="3984804">
                  <a:extLst>
                    <a:ext uri="{9D8B030D-6E8A-4147-A177-3AD203B41FA5}">
                      <a16:colId xmlns:a16="http://schemas.microsoft.com/office/drawing/2014/main" val="603425892"/>
                    </a:ext>
                  </a:extLst>
                </a:gridCol>
                <a:gridCol w="791020">
                  <a:extLst>
                    <a:ext uri="{9D8B030D-6E8A-4147-A177-3AD203B41FA5}">
                      <a16:colId xmlns:a16="http://schemas.microsoft.com/office/drawing/2014/main" val="1851681885"/>
                    </a:ext>
                  </a:extLst>
                </a:gridCol>
                <a:gridCol w="1612232">
                  <a:extLst>
                    <a:ext uri="{9D8B030D-6E8A-4147-A177-3AD203B41FA5}">
                      <a16:colId xmlns:a16="http://schemas.microsoft.com/office/drawing/2014/main" val="1419112389"/>
                    </a:ext>
                  </a:extLst>
                </a:gridCol>
                <a:gridCol w="1273455">
                  <a:extLst>
                    <a:ext uri="{9D8B030D-6E8A-4147-A177-3AD203B41FA5}">
                      <a16:colId xmlns:a16="http://schemas.microsoft.com/office/drawing/2014/main" val="82091847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구분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실험 제목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○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학번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이름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86977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결과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3-8.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실효값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(</a:t>
                      </a: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RMS)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계산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768875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992180" y="393741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</a:rPr>
              <a:t>  </a:t>
            </a:r>
            <a:endParaRPr kumimoji="0" lang="ko-KR" altLang="ko-K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</a:rPr>
              <a:t>  </a:t>
            </a:r>
            <a:endParaRPr kumimoji="0" lang="ko-KR" altLang="ko-K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</a:rPr>
              <a:t>  </a:t>
            </a: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712640" y="3927110"/>
            <a:ext cx="7632848" cy="622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ko-KR" altLang="en-US" sz="1300" dirty="0">
                <a:latin typeface="+mn-ea"/>
                <a:ea typeface="+mn-ea"/>
              </a:rPr>
              <a:t>“</a:t>
            </a:r>
            <a:r>
              <a:rPr lang="en-US" altLang="ko-KR" sz="1300" dirty="0">
                <a:latin typeface="+mn-ea"/>
                <a:ea typeface="+mn-ea"/>
              </a:rPr>
              <a:t>1</a:t>
            </a:r>
            <a:r>
              <a:rPr lang="ko-KR" altLang="en-US" sz="1300" dirty="0">
                <a:latin typeface="+mn-ea"/>
                <a:ea typeface="+mn-ea"/>
              </a:rPr>
              <a:t>조</a:t>
            </a:r>
            <a:r>
              <a:rPr lang="en-US" altLang="ko-KR" sz="1300" dirty="0">
                <a:latin typeface="+mn-ea"/>
                <a:ea typeface="+mn-ea"/>
              </a:rPr>
              <a:t>_2022000000_</a:t>
            </a:r>
            <a:r>
              <a:rPr lang="ko-KR" altLang="en-US" sz="1300" dirty="0">
                <a:latin typeface="+mn-ea"/>
                <a:ea typeface="+mn-ea"/>
              </a:rPr>
              <a:t>홍길동</a:t>
            </a:r>
            <a:r>
              <a:rPr lang="en-US" altLang="ko-KR" sz="1300" dirty="0">
                <a:latin typeface="+mn-ea"/>
                <a:ea typeface="+mn-ea"/>
              </a:rPr>
              <a:t>_</a:t>
            </a:r>
            <a:r>
              <a:rPr lang="ko-KR" altLang="en-US" sz="1300" dirty="0" err="1">
                <a:latin typeface="+mn-ea"/>
                <a:ea typeface="+mn-ea"/>
              </a:rPr>
              <a:t>기초예비</a:t>
            </a:r>
            <a:r>
              <a:rPr lang="en-US" altLang="ko-KR" sz="1300" dirty="0">
                <a:latin typeface="+mn-ea"/>
                <a:ea typeface="+mn-ea"/>
              </a:rPr>
              <a:t>3-8”           </a:t>
            </a:r>
            <a:r>
              <a:rPr lang="ko-KR" altLang="en-US" sz="1300" dirty="0">
                <a:latin typeface="+mn-ea"/>
                <a:ea typeface="+mn-ea"/>
              </a:rPr>
              <a:t>“</a:t>
            </a:r>
            <a:r>
              <a:rPr lang="en-US" altLang="ko-KR" sz="1300" dirty="0">
                <a:latin typeface="+mn-ea"/>
                <a:ea typeface="+mn-ea"/>
              </a:rPr>
              <a:t>1</a:t>
            </a:r>
            <a:r>
              <a:rPr lang="ko-KR" altLang="en-US" sz="1300" dirty="0">
                <a:latin typeface="+mn-ea"/>
                <a:ea typeface="+mn-ea"/>
              </a:rPr>
              <a:t>조</a:t>
            </a:r>
            <a:r>
              <a:rPr lang="en-US" altLang="ko-KR" sz="1300" dirty="0">
                <a:latin typeface="+mn-ea"/>
                <a:ea typeface="+mn-ea"/>
              </a:rPr>
              <a:t>_2022000000_</a:t>
            </a:r>
            <a:r>
              <a:rPr lang="ko-KR" altLang="en-US" sz="1300" dirty="0">
                <a:latin typeface="+mn-ea"/>
                <a:ea typeface="+mn-ea"/>
              </a:rPr>
              <a:t>홍길동</a:t>
            </a:r>
            <a:r>
              <a:rPr lang="en-US" altLang="ko-KR" sz="1300" dirty="0">
                <a:latin typeface="+mn-ea"/>
                <a:ea typeface="+mn-ea"/>
              </a:rPr>
              <a:t>_</a:t>
            </a:r>
            <a:r>
              <a:rPr lang="ko-KR" altLang="en-US" sz="1300" dirty="0" err="1">
                <a:latin typeface="+mn-ea"/>
                <a:ea typeface="+mn-ea"/>
              </a:rPr>
              <a:t>기초결과</a:t>
            </a:r>
            <a:r>
              <a:rPr lang="en-US" altLang="ko-KR" sz="1300" dirty="0">
                <a:latin typeface="+mn-ea"/>
                <a:ea typeface="+mn-ea"/>
              </a:rPr>
              <a:t>3-8”</a:t>
            </a:r>
            <a:endParaRPr lang="ko-KR" altLang="en-US" sz="1300" dirty="0">
              <a:latin typeface="+mn-ea"/>
              <a:ea typeface="+mn-ea"/>
            </a:endParaRPr>
          </a:p>
          <a:p>
            <a:pPr>
              <a:lnSpc>
                <a:spcPts val="2200"/>
              </a:lnSpc>
            </a:pPr>
            <a:r>
              <a:rPr lang="ko-KR" altLang="en-US" sz="1300" dirty="0">
                <a:latin typeface="+mn-ea"/>
                <a:ea typeface="+mn-ea"/>
              </a:rPr>
              <a:t>“</a:t>
            </a:r>
            <a:r>
              <a:rPr lang="en-US" altLang="ko-KR" sz="1300" dirty="0">
                <a:latin typeface="+mn-ea"/>
                <a:ea typeface="+mn-ea"/>
              </a:rPr>
              <a:t>1</a:t>
            </a:r>
            <a:r>
              <a:rPr lang="ko-KR" altLang="en-US" sz="1300" dirty="0">
                <a:latin typeface="+mn-ea"/>
                <a:ea typeface="+mn-ea"/>
              </a:rPr>
              <a:t>조</a:t>
            </a:r>
            <a:r>
              <a:rPr lang="en-US" altLang="ko-KR" sz="1300" dirty="0">
                <a:latin typeface="+mn-ea"/>
                <a:ea typeface="+mn-ea"/>
              </a:rPr>
              <a:t>_2022000000_</a:t>
            </a:r>
            <a:r>
              <a:rPr lang="ko-KR" altLang="en-US" sz="1300" dirty="0">
                <a:latin typeface="+mn-ea"/>
                <a:ea typeface="+mn-ea"/>
              </a:rPr>
              <a:t>홍길동</a:t>
            </a:r>
            <a:r>
              <a:rPr lang="en-US" altLang="ko-KR" sz="1300" dirty="0">
                <a:latin typeface="+mn-ea"/>
                <a:ea typeface="+mn-ea"/>
              </a:rPr>
              <a:t>_</a:t>
            </a:r>
            <a:r>
              <a:rPr lang="ko-KR" altLang="en-US" sz="1300" dirty="0" err="1">
                <a:latin typeface="+mn-ea"/>
                <a:ea typeface="+mn-ea"/>
              </a:rPr>
              <a:t>디지털예비</a:t>
            </a:r>
            <a:r>
              <a:rPr lang="en-US" altLang="ko-KR" sz="1300" dirty="0">
                <a:latin typeface="+mn-ea"/>
                <a:ea typeface="+mn-ea"/>
              </a:rPr>
              <a:t>8”           </a:t>
            </a:r>
            <a:r>
              <a:rPr lang="ko-KR" altLang="en-US" sz="1300" dirty="0">
                <a:latin typeface="+mn-ea"/>
                <a:ea typeface="+mn-ea"/>
              </a:rPr>
              <a:t>“</a:t>
            </a:r>
            <a:r>
              <a:rPr lang="en-US" altLang="ko-KR" sz="1300" dirty="0">
                <a:latin typeface="+mn-ea"/>
                <a:ea typeface="+mn-ea"/>
              </a:rPr>
              <a:t>1</a:t>
            </a:r>
            <a:r>
              <a:rPr lang="ko-KR" altLang="en-US" sz="1300" dirty="0">
                <a:latin typeface="+mn-ea"/>
                <a:ea typeface="+mn-ea"/>
              </a:rPr>
              <a:t>조</a:t>
            </a:r>
            <a:r>
              <a:rPr lang="en-US" altLang="ko-KR" sz="1300" dirty="0">
                <a:latin typeface="+mn-ea"/>
                <a:ea typeface="+mn-ea"/>
              </a:rPr>
              <a:t>_2022000000_</a:t>
            </a:r>
            <a:r>
              <a:rPr lang="ko-KR" altLang="en-US" sz="1300" dirty="0">
                <a:latin typeface="+mn-ea"/>
                <a:ea typeface="+mn-ea"/>
              </a:rPr>
              <a:t>홍길동</a:t>
            </a:r>
            <a:r>
              <a:rPr lang="en-US" altLang="ko-KR" sz="1300" dirty="0">
                <a:latin typeface="+mn-ea"/>
                <a:ea typeface="+mn-ea"/>
              </a:rPr>
              <a:t>_</a:t>
            </a:r>
            <a:r>
              <a:rPr lang="ko-KR" altLang="en-US" sz="1300" dirty="0" err="1">
                <a:latin typeface="+mn-ea"/>
                <a:ea typeface="+mn-ea"/>
              </a:rPr>
              <a:t>디지털결과</a:t>
            </a:r>
            <a:r>
              <a:rPr lang="en-US" altLang="ko-KR" sz="1300" dirty="0">
                <a:latin typeface="+mn-ea"/>
                <a:ea typeface="+mn-ea"/>
              </a:rPr>
              <a:t>8” </a:t>
            </a:r>
            <a:endParaRPr lang="ko-KR" altLang="en-US" sz="13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646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03E73A-7745-43CA-A036-5227A718EFB3}"/>
              </a:ext>
            </a:extLst>
          </p:cNvPr>
          <p:cNvSpPr txBox="1"/>
          <p:nvPr/>
        </p:nvSpPr>
        <p:spPr>
          <a:xfrm>
            <a:off x="344488" y="1124744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실험 계획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C16BC2-2ADE-4E4F-8C54-D03DDBDB9CC0}"/>
              </a:ext>
            </a:extLst>
          </p:cNvPr>
          <p:cNvSpPr txBox="1"/>
          <p:nvPr/>
        </p:nvSpPr>
        <p:spPr>
          <a:xfrm>
            <a:off x="8265368" y="1261303"/>
            <a:ext cx="14795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*</a:t>
            </a:r>
            <a:r>
              <a:rPr lang="ko-KR" altLang="en-US" sz="1200" b="1" dirty="0">
                <a:solidFill>
                  <a:srgbClr val="FF0000"/>
                </a:solidFill>
              </a:rPr>
              <a:t>추후 변동 가능</a:t>
            </a:r>
            <a:endParaRPr lang="ko-KR" altLang="en-US" sz="1200" dirty="0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기초 및 디지털 실험 </a:t>
            </a:r>
            <a:r>
              <a:rPr lang="en-US" altLang="ko-KR" dirty="0"/>
              <a:t>II-OT</a:t>
            </a:r>
            <a:endParaRPr lang="ko-KR" altLang="en-US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DBCEA6BD-1EEB-2019-07A5-201F988E2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029235"/>
              </p:ext>
            </p:extLst>
          </p:nvPr>
        </p:nvGraphicFramePr>
        <p:xfrm>
          <a:off x="573708" y="1658164"/>
          <a:ext cx="8249617" cy="4578894"/>
        </p:xfrm>
        <a:graphic>
          <a:graphicData uri="http://schemas.openxmlformats.org/drawingml/2006/table">
            <a:tbl>
              <a:tblPr/>
              <a:tblGrid>
                <a:gridCol w="446198">
                  <a:extLst>
                    <a:ext uri="{9D8B030D-6E8A-4147-A177-3AD203B41FA5}">
                      <a16:colId xmlns:a16="http://schemas.microsoft.com/office/drawing/2014/main" val="3266881141"/>
                    </a:ext>
                  </a:extLst>
                </a:gridCol>
                <a:gridCol w="725775">
                  <a:extLst>
                    <a:ext uri="{9D8B030D-6E8A-4147-A177-3AD203B41FA5}">
                      <a16:colId xmlns:a16="http://schemas.microsoft.com/office/drawing/2014/main" val="1711628373"/>
                    </a:ext>
                  </a:extLst>
                </a:gridCol>
                <a:gridCol w="2785881">
                  <a:extLst>
                    <a:ext uri="{9D8B030D-6E8A-4147-A177-3AD203B41FA5}">
                      <a16:colId xmlns:a16="http://schemas.microsoft.com/office/drawing/2014/main" val="301220449"/>
                    </a:ext>
                  </a:extLst>
                </a:gridCol>
                <a:gridCol w="1807058">
                  <a:extLst>
                    <a:ext uri="{9D8B030D-6E8A-4147-A177-3AD203B41FA5}">
                      <a16:colId xmlns:a16="http://schemas.microsoft.com/office/drawing/2014/main" val="3172849871"/>
                    </a:ext>
                  </a:extLst>
                </a:gridCol>
                <a:gridCol w="1710724">
                  <a:extLst>
                    <a:ext uri="{9D8B030D-6E8A-4147-A177-3AD203B41FA5}">
                      <a16:colId xmlns:a16="http://schemas.microsoft.com/office/drawing/2014/main" val="787534132"/>
                    </a:ext>
                  </a:extLst>
                </a:gridCol>
                <a:gridCol w="773981">
                  <a:extLst>
                    <a:ext uri="{9D8B030D-6E8A-4147-A177-3AD203B41FA5}">
                      <a16:colId xmlns:a16="http://schemas.microsoft.com/office/drawing/2014/main" val="3709362373"/>
                    </a:ext>
                  </a:extLst>
                </a:gridCol>
              </a:tblGrid>
              <a:tr h="25975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주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09.01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실험수행 요령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실험 시 주의사항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조 편성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742038"/>
                  </a:ext>
                </a:extLst>
              </a:tr>
              <a:tr h="25975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2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주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</a:rPr>
                        <a:t>09.08</a:t>
                      </a:r>
                      <a:endParaRPr lang="en-US" sz="1050" b="0" kern="0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실험</a:t>
                      </a:r>
                      <a:r>
                        <a:rPr lang="en-US" altLang="ko-KR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:</a:t>
                      </a:r>
                      <a:r>
                        <a:rPr lang="ko-KR" alt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</a:rPr>
                        <a:t>8</a:t>
                      </a:r>
                      <a:endParaRPr lang="ko-KR" altLang="en-US" sz="1050" b="0" kern="0" spc="0" dirty="0">
                        <a:solidFill>
                          <a:schemeClr val="tx1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예비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: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8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</a:rPr>
                        <a:t>조 발표</a:t>
                      </a: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084260"/>
                  </a:ext>
                </a:extLst>
              </a:tr>
              <a:tr h="3317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3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주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</a:rPr>
                        <a:t>09.15</a:t>
                      </a:r>
                      <a:endParaRPr lang="en-US" sz="1050" b="0" kern="0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실험</a:t>
                      </a:r>
                      <a:r>
                        <a:rPr lang="en-US" altLang="ko-KR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:</a:t>
                      </a:r>
                      <a:r>
                        <a:rPr lang="ko-KR" alt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</a:rPr>
                        <a:t>9</a:t>
                      </a: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예비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: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9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결과</a:t>
                      </a:r>
                      <a:r>
                        <a:rPr lang="en-US" altLang="ko-KR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</a:rPr>
                        <a:t>: </a:t>
                      </a:r>
                      <a:r>
                        <a:rPr lang="ko-KR" alt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</a:rPr>
                        <a:t>8</a:t>
                      </a:r>
                      <a:endParaRPr lang="ko-KR" altLang="en-US" sz="1050" b="0" kern="0" spc="0" dirty="0">
                        <a:solidFill>
                          <a:schemeClr val="tx1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ko-KR" altLang="en-US" sz="900" kern="0" spc="0" dirty="0">
                          <a:solidFill>
                            <a:schemeClr val="tx1"/>
                          </a:solidFill>
                          <a:effectLst/>
                        </a:rPr>
                        <a:t>조 발표</a:t>
                      </a: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68615"/>
                  </a:ext>
                </a:extLst>
              </a:tr>
              <a:tr h="3317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4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주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</a:rPr>
                        <a:t>09.22</a:t>
                      </a:r>
                      <a:endParaRPr lang="en-US" sz="1050" b="0" kern="0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실험</a:t>
                      </a:r>
                      <a:r>
                        <a:rPr lang="en-US" altLang="ko-KR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: </a:t>
                      </a:r>
                      <a:r>
                        <a:rPr lang="ko-KR" alt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</a:rPr>
                        <a:t>12</a:t>
                      </a:r>
                      <a:endParaRPr lang="ko-KR" altLang="en-US" sz="1050" b="1" kern="0" spc="0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예비</a:t>
                      </a:r>
                      <a:r>
                        <a:rPr lang="en-US" altLang="ko-KR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</a:rPr>
                        <a:t>: </a:t>
                      </a:r>
                      <a:r>
                        <a:rPr lang="ko-KR" alt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12</a:t>
                      </a:r>
                      <a:endParaRPr lang="ko-KR" altLang="en-US" sz="1050" b="0" kern="0" spc="0" dirty="0">
                        <a:solidFill>
                          <a:schemeClr val="tx1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결과</a:t>
                      </a:r>
                      <a:r>
                        <a:rPr lang="en-US" altLang="ko-KR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</a:rPr>
                        <a:t>: </a:t>
                      </a:r>
                      <a:r>
                        <a:rPr lang="ko-KR" alt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</a:rPr>
                        <a:t>9</a:t>
                      </a:r>
                      <a:endParaRPr lang="ko-KR" altLang="en-US" sz="1050" b="0" kern="0" spc="0" dirty="0">
                        <a:solidFill>
                          <a:schemeClr val="tx1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ko-KR" altLang="en-US" sz="900" kern="0" spc="0" dirty="0">
                          <a:solidFill>
                            <a:schemeClr val="tx1"/>
                          </a:solidFill>
                          <a:effectLst/>
                        </a:rPr>
                        <a:t>조 발표</a:t>
                      </a: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404717"/>
                  </a:ext>
                </a:extLst>
              </a:tr>
              <a:tr h="40419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5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주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0" kern="0" spc="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</a:rPr>
                        <a:t>09.29</a:t>
                      </a:r>
                      <a:endParaRPr lang="en-US" sz="105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실험</a:t>
                      </a:r>
                      <a:r>
                        <a:rPr lang="en-US" altLang="ko-KR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: </a:t>
                      </a:r>
                      <a:r>
                        <a:rPr lang="ko-KR" alt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</a:rPr>
                        <a:t>13</a:t>
                      </a:r>
                      <a:endParaRPr lang="ko-KR" altLang="en-US" sz="1050" b="1" kern="0" spc="0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예비</a:t>
                      </a:r>
                      <a:r>
                        <a:rPr lang="en-US" altLang="ko-KR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</a:rPr>
                        <a:t>: </a:t>
                      </a:r>
                      <a:r>
                        <a:rPr lang="ko-KR" alt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</a:rPr>
                        <a:t>13</a:t>
                      </a:r>
                      <a:endParaRPr lang="ko-KR" altLang="en-US" sz="1050" b="0" kern="0" spc="0" dirty="0">
                        <a:solidFill>
                          <a:schemeClr val="tx1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결과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: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12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ko-KR" altLang="en-US" sz="900" kern="0" spc="0" dirty="0">
                          <a:solidFill>
                            <a:schemeClr val="tx1"/>
                          </a:solidFill>
                          <a:effectLst/>
                        </a:rPr>
                        <a:t>조 발표</a:t>
                      </a: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9628"/>
                  </a:ext>
                </a:extLst>
              </a:tr>
              <a:tr h="1326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-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0" spc="0" dirty="0">
                          <a:solidFill>
                            <a:srgbClr val="FF0000"/>
                          </a:solidFill>
                          <a:effectLst/>
                          <a:latin typeface="함초롬바탕" panose="02030504000101010101" pitchFamily="18" charset="-127"/>
                        </a:rPr>
                        <a:t>10.06</a:t>
                      </a:r>
                      <a:endParaRPr lang="en-US" sz="1050" b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rgbClr val="FF0000"/>
                          </a:solidFill>
                          <a:effectLst/>
                          <a:latin typeface="함초롱바탕"/>
                        </a:rPr>
                        <a:t>추석</a:t>
                      </a: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808098"/>
                  </a:ext>
                </a:extLst>
              </a:tr>
              <a:tr h="1326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</a:rPr>
                        <a:t>6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주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10.13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실험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: 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14 </a:t>
                      </a:r>
                      <a:r>
                        <a:rPr lang="en-US" altLang="ko-KR" sz="1050" b="1" kern="0" spc="0">
                          <a:solidFill>
                            <a:schemeClr val="tx1"/>
                          </a:solidFill>
                          <a:effectLst/>
                          <a:latin typeface="함초롱바탕"/>
                        </a:rPr>
                        <a:t>(</a:t>
                      </a:r>
                      <a:r>
                        <a:rPr lang="ko-KR" altLang="en-US" sz="1050" b="1" u="sng" kern="0" spc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함초롱바탕"/>
                          <a:ea typeface="함초롬바탕" panose="02030504000101010101" pitchFamily="18" charset="-127"/>
                        </a:rPr>
                        <a:t>설계과제 출제</a:t>
                      </a:r>
                      <a:r>
                        <a:rPr lang="en-US" altLang="ko-KR" sz="1050" b="1" kern="0" spc="0">
                          <a:solidFill>
                            <a:schemeClr val="tx1"/>
                          </a:solidFill>
                          <a:effectLst/>
                          <a:latin typeface="함초롱바탕"/>
                        </a:rPr>
                        <a:t>)</a:t>
                      </a:r>
                      <a:endParaRPr lang="ko-KR" altLang="en-US" sz="1050" b="1" kern="0" spc="0" dirty="0">
                        <a:solidFill>
                          <a:schemeClr val="tx1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예비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: 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14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결과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: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13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0" spc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ko-KR" altLang="en-US" sz="900" kern="0" spc="0" dirty="0">
                          <a:solidFill>
                            <a:schemeClr val="tx1"/>
                          </a:solidFill>
                          <a:effectLst/>
                        </a:rPr>
                        <a:t>조 발표</a:t>
                      </a: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520619"/>
                  </a:ext>
                </a:extLst>
              </a:tr>
              <a:tr h="25975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</a:rPr>
                        <a:t>7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주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10.20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실험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: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15</a:t>
                      </a: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예비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: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15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결과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: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14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ko-KR" altLang="en-US" sz="900" kern="0" spc="0" dirty="0">
                          <a:solidFill>
                            <a:schemeClr val="tx1"/>
                          </a:solidFill>
                          <a:effectLst/>
                        </a:rPr>
                        <a:t>조 발표</a:t>
                      </a: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187619"/>
                  </a:ext>
                </a:extLst>
              </a:tr>
              <a:tr h="25975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</a:rPr>
                        <a:t>8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주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10.27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실험</a:t>
                      </a:r>
                      <a:r>
                        <a:rPr lang="en-US" altLang="ko-KR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: </a:t>
                      </a:r>
                      <a:r>
                        <a:rPr lang="ko-KR" alt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1</a:t>
                      </a:r>
                      <a:r>
                        <a:rPr lang="en-US" altLang="ko-KR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</a:rPr>
                        <a:t>6 </a:t>
                      </a:r>
                      <a:r>
                        <a:rPr lang="en-US" altLang="ko-KR" sz="1050" b="1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</a:rPr>
                        <a:t>(</a:t>
                      </a:r>
                      <a:r>
                        <a:rPr lang="ko-KR" altLang="en-US" sz="1050" b="1" u="sng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함초롱바탕"/>
                          <a:ea typeface="함초롬바탕" panose="02030504000101010101" pitchFamily="18" charset="-127"/>
                        </a:rPr>
                        <a:t>설계과제</a:t>
                      </a:r>
                      <a:r>
                        <a:rPr lang="en-US" altLang="ko-KR" sz="1050" b="1" u="sng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함초롱바탕"/>
                          <a:ea typeface="함초롬바탕" panose="02030504000101010101" pitchFamily="18" charset="-127"/>
                        </a:rPr>
                        <a:t> </a:t>
                      </a:r>
                      <a:r>
                        <a:rPr lang="ko-KR" altLang="en-US" sz="1050" b="1" u="sng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함초롱바탕"/>
                          <a:ea typeface="함초롬바탕" panose="02030504000101010101" pitchFamily="18" charset="-127"/>
                        </a:rPr>
                        <a:t>제출</a:t>
                      </a:r>
                      <a:r>
                        <a:rPr lang="en-US" altLang="ko-KR" sz="1050" b="1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</a:rPr>
                        <a:t>)</a:t>
                      </a: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예비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: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디지털실험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16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결과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: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15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ko-KR" altLang="en-US" sz="900" kern="0" spc="0" dirty="0">
                          <a:solidFill>
                            <a:schemeClr val="tx1"/>
                          </a:solidFill>
                          <a:effectLst/>
                        </a:rPr>
                        <a:t>조 발표</a:t>
                      </a: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512355"/>
                  </a:ext>
                </a:extLst>
              </a:tr>
              <a:tr h="25975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</a:rPr>
                        <a:t>9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주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11.03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실험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: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기초회로실험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3-8, 3-9</a:t>
                      </a:r>
                      <a:endParaRPr lang="en-US" altLang="ko-KR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  <a:ea typeface="함초롬바탕" panose="02030504000101010101" pitchFamily="18" charset="-127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예비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: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기초회로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3-8, 3-9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결과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: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16</a:t>
                      </a:r>
                      <a:endParaRPr lang="en-US" altLang="ko-KR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  <a:ea typeface="함초롬바탕" panose="02030504000101010101" pitchFamily="18" charset="-127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ko-KR" altLang="en-US" sz="900" kern="0" spc="0" dirty="0">
                          <a:solidFill>
                            <a:schemeClr val="tx1"/>
                          </a:solidFill>
                          <a:effectLst/>
                        </a:rPr>
                        <a:t>조 발표</a:t>
                      </a: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700040"/>
                  </a:ext>
                </a:extLst>
              </a:tr>
              <a:tr h="25975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</a:rPr>
                        <a:t>10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주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11.10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실험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: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기초회로실험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3-10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예비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: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기초회로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3-10 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결과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: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기초회로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3-8, 3-9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ko-KR" altLang="en-US" sz="900" kern="0" spc="0" dirty="0">
                          <a:solidFill>
                            <a:schemeClr val="tx1"/>
                          </a:solidFill>
                          <a:effectLst/>
                        </a:rPr>
                        <a:t>조 발표</a:t>
                      </a: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591324"/>
                  </a:ext>
                </a:extLst>
              </a:tr>
              <a:tr h="25975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</a:rPr>
                        <a:t>11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주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11.17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실험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: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기초회로실험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3-11,3-12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예비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: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기초회로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3-11, 3-12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결과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: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기초회로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3-10 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ko-KR" altLang="en-US" sz="900" kern="0" spc="0" dirty="0">
                          <a:solidFill>
                            <a:schemeClr val="tx1"/>
                          </a:solidFill>
                          <a:effectLst/>
                        </a:rPr>
                        <a:t>조 발표</a:t>
                      </a: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30683"/>
                  </a:ext>
                </a:extLst>
              </a:tr>
              <a:tr h="40419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12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주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</a:rPr>
                        <a:t>11.24</a:t>
                      </a:r>
                      <a:endParaRPr lang="en-US" sz="1050" b="0" kern="0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실험</a:t>
                      </a:r>
                      <a:r>
                        <a:rPr lang="en-US" altLang="ko-KR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: </a:t>
                      </a:r>
                      <a:r>
                        <a:rPr lang="ko-KR" alt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</a:rPr>
                        <a:t>10,11</a:t>
                      </a:r>
                      <a:endParaRPr lang="en-US" altLang="ko-KR" sz="1050" b="1" kern="0" spc="0" dirty="0">
                        <a:solidFill>
                          <a:srgbClr val="7030A0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예비</a:t>
                      </a:r>
                      <a:r>
                        <a:rPr lang="en-US" altLang="ko-KR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</a:rPr>
                        <a:t>: </a:t>
                      </a:r>
                      <a:r>
                        <a:rPr lang="ko-KR" alt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10,11</a:t>
                      </a:r>
                      <a:endParaRPr lang="ko-KR" altLang="en-US" sz="1050" b="0" kern="0" spc="0" dirty="0">
                        <a:solidFill>
                          <a:schemeClr val="tx1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결과</a:t>
                      </a:r>
                      <a:r>
                        <a:rPr lang="en-US" altLang="ko-KR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</a:rPr>
                        <a:t>: </a:t>
                      </a:r>
                      <a:r>
                        <a:rPr lang="ko-KR" altLang="en-US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기초회로 </a:t>
                      </a:r>
                      <a:r>
                        <a:rPr lang="en-US" altLang="ko-KR" sz="1050" b="0" kern="0" spc="0" dirty="0">
                          <a:solidFill>
                            <a:schemeClr val="tx1"/>
                          </a:solidFill>
                          <a:effectLst/>
                          <a:latin typeface="함초롱바탕"/>
                        </a:rPr>
                        <a:t>3-11,3-12</a:t>
                      </a:r>
                      <a:endParaRPr lang="ko-KR" altLang="en-US" sz="1050" b="0" kern="0" spc="0" dirty="0">
                        <a:solidFill>
                          <a:schemeClr val="tx1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ko-KR" altLang="en-US" sz="900" b="0" kern="0" spc="0" dirty="0">
                          <a:solidFill>
                            <a:schemeClr val="tx1"/>
                          </a:solidFill>
                          <a:effectLst/>
                        </a:rPr>
                        <a:t>조 발표</a:t>
                      </a: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462580"/>
                  </a:ext>
                </a:extLst>
              </a:tr>
              <a:tr h="25975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13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주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12.01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실험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: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기초회로실험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3-13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예비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: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기초회로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3-13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결과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: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10,11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072215"/>
                  </a:ext>
                </a:extLst>
              </a:tr>
              <a:tr h="25975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14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주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12.08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기말 실시 시험</a:t>
                      </a: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결과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: 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기초회로 </a:t>
                      </a: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</a:rPr>
                        <a:t>3-13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943739"/>
                  </a:ext>
                </a:extLst>
              </a:tr>
              <a:tr h="25975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</a:rPr>
                        <a:t>주</a:t>
                      </a: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solidFill>
                            <a:srgbClr val="000000"/>
                          </a:solidFill>
                          <a:effectLst/>
                        </a:rPr>
                        <a:t>12.15</a:t>
                      </a: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함초롱바탕"/>
                          <a:ea typeface="함초롬바탕" panose="02030504000101010101" pitchFamily="18" charset="-127"/>
                        </a:rPr>
                        <a:t>기말 필기 시험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함초롱바탕"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1037" marR="61037" marT="16875" marB="16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119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8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03E73A-7745-43CA-A036-5227A718EFB3}"/>
              </a:ext>
            </a:extLst>
          </p:cNvPr>
          <p:cNvSpPr txBox="1"/>
          <p:nvPr/>
        </p:nvSpPr>
        <p:spPr>
          <a:xfrm>
            <a:off x="344488" y="1124744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실험 계획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기초 및 디지털 실험 </a:t>
            </a:r>
            <a:r>
              <a:rPr lang="en-US" altLang="ko-KR" dirty="0"/>
              <a:t>II-OT</a:t>
            </a:r>
            <a:endParaRPr lang="ko-KR" altLang="en-US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992180" y="393741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</a:rPr>
              <a:t>  </a:t>
            </a:r>
            <a:endParaRPr kumimoji="0" lang="ko-KR" altLang="ko-K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</a:rPr>
              <a:t>  </a:t>
            </a:r>
            <a:endParaRPr kumimoji="0" lang="ko-KR" altLang="ko-K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</a:rPr>
              <a:t>  </a:t>
            </a: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0D2D59C0-D2B7-7369-38B6-16CA4FCCB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624768"/>
              </p:ext>
            </p:extLst>
          </p:nvPr>
        </p:nvGraphicFramePr>
        <p:xfrm>
          <a:off x="567294" y="1860287"/>
          <a:ext cx="8802252" cy="4384866"/>
        </p:xfrm>
        <a:graphic>
          <a:graphicData uri="http://schemas.openxmlformats.org/drawingml/2006/table">
            <a:tbl>
              <a:tblPr/>
              <a:tblGrid>
                <a:gridCol w="3690764">
                  <a:extLst>
                    <a:ext uri="{9D8B030D-6E8A-4147-A177-3AD203B41FA5}">
                      <a16:colId xmlns:a16="http://schemas.microsoft.com/office/drawing/2014/main" val="482301231"/>
                    </a:ext>
                  </a:extLst>
                </a:gridCol>
                <a:gridCol w="5111488">
                  <a:extLst>
                    <a:ext uri="{9D8B030D-6E8A-4147-A177-3AD203B41FA5}">
                      <a16:colId xmlns:a16="http://schemas.microsoft.com/office/drawing/2014/main" val="1666913273"/>
                    </a:ext>
                  </a:extLst>
                </a:gridCol>
              </a:tblGrid>
              <a:tr h="419453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기초회로실험 </a:t>
                      </a:r>
                      <a:r>
                        <a:rPr lang="en-US" altLang="ko-KR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3-8: </a:t>
                      </a:r>
                      <a:r>
                        <a:rPr lang="ko-KR" altLang="en-US" sz="1200" u="none" kern="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실효값</a:t>
                      </a:r>
                      <a:r>
                        <a:rPr lang="en-US" altLang="ko-KR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(RMS) </a:t>
                      </a: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계산 </a:t>
                      </a:r>
                      <a:endParaRPr lang="ko-KR" altLang="en-US" sz="12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기초회로실험 </a:t>
                      </a:r>
                      <a:r>
                        <a:rPr lang="en-US" altLang="ko-KR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3-9: </a:t>
                      </a: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교류회로의 전력과 역률</a:t>
                      </a:r>
                      <a:endParaRPr lang="ko-KR" altLang="en-US" sz="12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기초회로실험 </a:t>
                      </a:r>
                      <a:r>
                        <a:rPr lang="en-US" altLang="ko-KR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3-10: </a:t>
                      </a: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주파수응답과 필터</a:t>
                      </a:r>
                      <a:endParaRPr lang="ko-KR" altLang="en-US" sz="12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기초회로실험 </a:t>
                      </a:r>
                      <a:r>
                        <a:rPr lang="en-US" altLang="ko-KR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3-11: </a:t>
                      </a: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인덕터</a:t>
                      </a:r>
                      <a:endParaRPr lang="ko-KR" altLang="en-US" sz="12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기초회로실험 </a:t>
                      </a:r>
                      <a:r>
                        <a:rPr lang="en-US" altLang="ko-KR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3-12: </a:t>
                      </a: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변압기 기초실험</a:t>
                      </a:r>
                      <a:endParaRPr lang="ko-KR" altLang="en-US" sz="12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기초회로실험 </a:t>
                      </a:r>
                      <a:r>
                        <a:rPr lang="en-US" altLang="ko-KR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3-13: </a:t>
                      </a: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평형 및 불평형 </a:t>
                      </a:r>
                      <a:r>
                        <a:rPr lang="en-US" altLang="ko-KR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상 회로</a:t>
                      </a:r>
                      <a:endParaRPr lang="ko-KR" altLang="en-US" sz="12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8: </a:t>
                      </a: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비동기 카운터</a:t>
                      </a:r>
                      <a:endParaRPr lang="ko-KR" altLang="en-US" sz="12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9: </a:t>
                      </a: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동기 카운터</a:t>
                      </a:r>
                      <a:endParaRPr lang="ko-KR" altLang="en-US" sz="12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10: Read Only Memory</a:t>
                      </a:r>
                      <a:endParaRPr lang="ko-KR" altLang="en-US" sz="12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11: Random Access Memory</a:t>
                      </a:r>
                      <a:endParaRPr lang="ko-KR" altLang="en-US" sz="12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12: </a:t>
                      </a: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멀티 </a:t>
                      </a:r>
                      <a:r>
                        <a:rPr lang="ko-KR" altLang="en-US" sz="1200" u="none" kern="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바이브레이터</a:t>
                      </a:r>
                      <a:endParaRPr lang="ko-KR" altLang="en-US" sz="12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13: 7-</a:t>
                      </a: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세그먼트 </a:t>
                      </a:r>
                      <a:r>
                        <a:rPr lang="ko-KR" altLang="en-US" sz="1200" u="none" kern="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디코더</a:t>
                      </a:r>
                      <a:endParaRPr lang="ko-KR" altLang="en-US" sz="12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14: Up/Down </a:t>
                      </a: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카운터</a:t>
                      </a:r>
                      <a:endParaRPr lang="ko-KR" altLang="en-US" sz="12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15: D/A </a:t>
                      </a: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변환기</a:t>
                      </a:r>
                      <a:endParaRPr lang="ko-KR" altLang="en-US" sz="12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디지털실험 </a:t>
                      </a:r>
                      <a:r>
                        <a:rPr lang="en-US" altLang="ko-KR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16: A/D </a:t>
                      </a:r>
                      <a:r>
                        <a:rPr lang="ko-KR" altLang="en-US" sz="12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변환기</a:t>
                      </a:r>
                      <a:endParaRPr lang="ko-KR" altLang="en-US" sz="12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설계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3: 16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진 동기 및 비동기 카운터 </a:t>
                      </a:r>
                      <a:endParaRPr lang="en-US" altLang="ko-KR" sz="120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5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설계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4: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비 안정 멀티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바이브레이터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504000101010101" pitchFamily="18" charset="-127"/>
                        </a:rPr>
                        <a:t> 설계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lang="ko-KR" altLang="en-US" sz="1200" b="1" kern="0" spc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추후 변동가능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81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866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T_temp">
  <a:themeElements>
    <a:clrScheme name="원본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/>
      <a:bodyPr/>
      <a:lstStyle>
        <a:defPPr>
          <a:defRPr dirty="0" smtClean="0">
            <a:latin typeface="문체부 훈민정음체" pitchFamily="18" charset="-127"/>
            <a:ea typeface="문체부 훈민정음체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PT_temp</Template>
  <TotalTime>67451</TotalTime>
  <Words>1247</Words>
  <Application>Microsoft Office PowerPoint</Application>
  <PresentationFormat>A4 용지(210x297mm)</PresentationFormat>
  <Paragraphs>264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9" baseType="lpstr">
      <vt:lpstr>굴림</vt:lpstr>
      <vt:lpstr>나눔고딕 Bold</vt:lpstr>
      <vt:lpstr>맑은 고딕</vt:lpstr>
      <vt:lpstr>맑은 고딕 (본문)</vt:lpstr>
      <vt:lpstr>문체부 훈민정음체</vt:lpstr>
      <vt:lpstr>한컴바탕</vt:lpstr>
      <vt:lpstr>함초롬바탕</vt:lpstr>
      <vt:lpstr>함초롱바탕</vt:lpstr>
      <vt:lpstr>Arial</vt:lpstr>
      <vt:lpstr>Times New Roman</vt:lpstr>
      <vt:lpstr>Wingdings</vt:lpstr>
      <vt:lpstr>Wingdings 3</vt:lpstr>
      <vt:lpstr>PT_temp</vt:lpstr>
      <vt:lpstr>PowerPoint 프레젠테이션</vt:lpstr>
      <vt:lpstr>기초 및 디지털 실험 II-OT</vt:lpstr>
      <vt:lpstr>기초 및 디지털 실험 II-OT</vt:lpstr>
      <vt:lpstr>기초 및 디지털 실험 II-OT</vt:lpstr>
      <vt:lpstr>기초 및 디지털 실험 II-OT</vt:lpstr>
      <vt:lpstr>기초 및 디지털 실험 II-OT</vt:lpstr>
      <vt:lpstr>기초 및 디지털 실험 II-OT</vt:lpstr>
      <vt:lpstr>기초 및 디지털 실험 II-OT</vt:lpstr>
      <vt:lpstr>기초 및 디지털 실험 II-OT</vt:lpstr>
      <vt:lpstr>기초 및 디지털 실험 II-OT</vt:lpstr>
      <vt:lpstr>기초 및 디지털 실험 II-OT</vt:lpstr>
      <vt:lpstr>기초 및 디지털 실험 II-OT</vt:lpstr>
      <vt:lpstr>기초 및 디지털 실험 II-OT</vt:lpstr>
      <vt:lpstr>기초 및 디지털 실험 II-OT</vt:lpstr>
      <vt:lpstr>기초 및 디지털 실험 II-OT</vt:lpstr>
      <vt:lpstr>기초 및 디지털실험 II-OT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MJ.Park;CH.Lee</dc:creator>
  <cp:lastModifiedBy>이명훈</cp:lastModifiedBy>
  <cp:revision>1607</cp:revision>
  <cp:lastPrinted>2022-08-29T01:30:32Z</cp:lastPrinted>
  <dcterms:created xsi:type="dcterms:W3CDTF">2012-05-23T05:35:26Z</dcterms:created>
  <dcterms:modified xsi:type="dcterms:W3CDTF">2025-09-01T01:08:39Z</dcterms:modified>
</cp:coreProperties>
</file>