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798" r:id="rId1"/>
  </p:sldMasterIdLst>
  <p:notesMasterIdLst>
    <p:notesMasterId r:id="rId18"/>
  </p:notesMasterIdLst>
  <p:handoutMasterIdLst>
    <p:handoutMasterId r:id="rId19"/>
  </p:handoutMasterIdLst>
  <p:sldIdLst>
    <p:sldId id="523" r:id="rId2"/>
    <p:sldId id="522" r:id="rId3"/>
    <p:sldId id="539" r:id="rId4"/>
    <p:sldId id="524" r:id="rId5"/>
    <p:sldId id="526" r:id="rId6"/>
    <p:sldId id="527" r:id="rId7"/>
    <p:sldId id="540" r:id="rId8"/>
    <p:sldId id="541" r:id="rId9"/>
    <p:sldId id="542" r:id="rId10"/>
    <p:sldId id="533" r:id="rId11"/>
    <p:sldId id="543" r:id="rId12"/>
    <p:sldId id="535" r:id="rId13"/>
    <p:sldId id="536" r:id="rId14"/>
    <p:sldId id="537" r:id="rId15"/>
    <p:sldId id="538" r:id="rId16"/>
    <p:sldId id="544" r:id="rId17"/>
  </p:sldIdLst>
  <p:sldSz cx="9906000" cy="6858000" type="A4"/>
  <p:notesSz cx="6786563" cy="9923463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 userDrawn="1">
          <p15:clr>
            <a:srgbClr val="A4A3A4"/>
          </p15:clr>
        </p15:guide>
        <p15:guide id="2" pos="213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80C0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밝은 스타일 1 - 강조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24" autoAdjust="0"/>
    <p:restoredTop sz="93226" autoAdjust="0"/>
  </p:normalViewPr>
  <p:slideViewPr>
    <p:cSldViewPr>
      <p:cViewPr varScale="1">
        <p:scale>
          <a:sx n="103" d="100"/>
          <a:sy n="103" d="100"/>
        </p:scale>
        <p:origin x="1872" y="10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1824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4014" y="96"/>
      </p:cViewPr>
      <p:guideLst>
        <p:guide orient="horz" pos="3126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1584" cy="496729"/>
          </a:xfrm>
          <a:prstGeom prst="rect">
            <a:avLst/>
          </a:prstGeom>
        </p:spPr>
        <p:txBody>
          <a:bodyPr vert="horz" lIns="91350" tIns="45675" rIns="91350" bIns="45675" rtlCol="0"/>
          <a:lstStyle>
            <a:lvl1pPr algn="l">
              <a:defRPr sz="1200"/>
            </a:lvl1pPr>
          </a:lstStyle>
          <a:p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43398" y="0"/>
            <a:ext cx="2941584" cy="496729"/>
          </a:xfrm>
          <a:prstGeom prst="rect">
            <a:avLst/>
          </a:prstGeom>
        </p:spPr>
        <p:txBody>
          <a:bodyPr vert="horz" lIns="91350" tIns="45675" rIns="91350" bIns="45675" rtlCol="0"/>
          <a:lstStyle>
            <a:lvl1pPr algn="r">
              <a:defRPr sz="1200"/>
            </a:lvl1pPr>
          </a:lstStyle>
          <a:p>
            <a:fld id="{879F8DBF-F1B2-459B-9889-3992614A0286}" type="datetimeFigureOut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/>
              <a:t>2026-09-10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5149"/>
            <a:ext cx="2941584" cy="496729"/>
          </a:xfrm>
          <a:prstGeom prst="rect">
            <a:avLst/>
          </a:prstGeom>
        </p:spPr>
        <p:txBody>
          <a:bodyPr vert="horz" lIns="91350" tIns="45675" rIns="91350" bIns="45675" rtlCol="0" anchor="b"/>
          <a:lstStyle>
            <a:lvl1pPr algn="l">
              <a:defRPr sz="1200"/>
            </a:lvl1pPr>
          </a:lstStyle>
          <a:p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43398" y="9425149"/>
            <a:ext cx="2941584" cy="496729"/>
          </a:xfrm>
          <a:prstGeom prst="rect">
            <a:avLst/>
          </a:prstGeom>
        </p:spPr>
        <p:txBody>
          <a:bodyPr vert="horz" lIns="91350" tIns="45675" rIns="91350" bIns="45675" rtlCol="0" anchor="b"/>
          <a:lstStyle>
            <a:lvl1pPr algn="r">
              <a:defRPr sz="1200"/>
            </a:lvl1pPr>
          </a:lstStyle>
          <a:p>
            <a:fld id="{E7C7C0EB-5774-4D4C-A208-D91A9E76A8F1}" type="slidenum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/>
              <a:t>‹#›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793407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1584" cy="496729"/>
          </a:xfrm>
          <a:prstGeom prst="rect">
            <a:avLst/>
          </a:prstGeom>
        </p:spPr>
        <p:txBody>
          <a:bodyPr vert="horz" lIns="91350" tIns="45675" rIns="91350" bIns="45675" rtlCol="0"/>
          <a:lstStyle>
            <a:lvl1pPr algn="l">
              <a:defRPr sz="12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08025" y="746125"/>
            <a:ext cx="5370513" cy="37195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50" tIns="45675" rIns="91350" bIns="45675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8342" y="4713368"/>
            <a:ext cx="5429884" cy="4465797"/>
          </a:xfrm>
          <a:prstGeom prst="rect">
            <a:avLst/>
          </a:prstGeom>
        </p:spPr>
        <p:txBody>
          <a:bodyPr vert="horz" lIns="91350" tIns="45675" rIns="91350" bIns="45675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5149"/>
            <a:ext cx="2941584" cy="496729"/>
          </a:xfrm>
          <a:prstGeom prst="rect">
            <a:avLst/>
          </a:prstGeom>
        </p:spPr>
        <p:txBody>
          <a:bodyPr vert="horz" lIns="91350" tIns="45675" rIns="91350" bIns="45675" rtlCol="0" anchor="b"/>
          <a:lstStyle>
            <a:lvl1pPr algn="l">
              <a:defRPr sz="12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3398" y="9425149"/>
            <a:ext cx="2941584" cy="496729"/>
          </a:xfrm>
          <a:prstGeom prst="rect">
            <a:avLst/>
          </a:prstGeom>
        </p:spPr>
        <p:txBody>
          <a:bodyPr vert="horz" lIns="91350" tIns="45675" rIns="91350" bIns="45675" rtlCol="0" anchor="b"/>
          <a:lstStyle>
            <a:lvl1pPr algn="r">
              <a:defRPr sz="12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860E3759-630C-4FE9-B399-E7715466A8FE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40259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사용자 지정 레이아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-24"/>
            <a:ext cx="9906000" cy="714356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" name="직사각형 8"/>
          <p:cNvSpPr/>
          <p:nvPr userDrawn="1"/>
        </p:nvSpPr>
        <p:spPr>
          <a:xfrm>
            <a:off x="0" y="-24"/>
            <a:ext cx="9906000" cy="714356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내용 개체 틀 2"/>
          <p:cNvSpPr>
            <a:spLocks noGrp="1"/>
          </p:cNvSpPr>
          <p:nvPr>
            <p:ph idx="1"/>
          </p:nvPr>
        </p:nvSpPr>
        <p:spPr>
          <a:xfrm>
            <a:off x="495300" y="1219200"/>
            <a:ext cx="4302918" cy="4910138"/>
          </a:xfrm>
        </p:spPr>
        <p:txBody>
          <a:bodyPr/>
          <a:lstStyle>
            <a:lvl1pPr>
              <a:defRPr sz="1800">
                <a:latin typeface="맑은 고딕" pitchFamily="50" charset="-127"/>
                <a:ea typeface="맑은 고딕" pitchFamily="50" charset="-127"/>
                <a:cs typeface="Times New Roman" pitchFamily="18" charset="0"/>
              </a:defRPr>
            </a:lvl1pPr>
            <a:lvl2pPr>
              <a:defRPr sz="1600">
                <a:latin typeface="맑은 고딕" pitchFamily="50" charset="-127"/>
                <a:ea typeface="맑은 고딕" pitchFamily="50" charset="-127"/>
                <a:cs typeface="Times New Roman" pitchFamily="18" charset="0"/>
              </a:defRPr>
            </a:lvl2pPr>
            <a:lvl3pPr>
              <a:defRPr sz="1600">
                <a:latin typeface="맑은 고딕" pitchFamily="50" charset="-127"/>
                <a:ea typeface="맑은 고딕" pitchFamily="50" charset="-127"/>
                <a:cs typeface="Times New Roman" pitchFamily="18" charset="0"/>
              </a:defRPr>
            </a:lvl3pPr>
            <a:lvl4pPr>
              <a:defRPr>
                <a:latin typeface="맑은 고딕" pitchFamily="50" charset="-127"/>
                <a:ea typeface="맑은 고딕" pitchFamily="50" charset="-127"/>
                <a:cs typeface="Times New Roman" pitchFamily="18" charset="0"/>
              </a:defRPr>
            </a:lvl4pPr>
            <a:lvl5pPr>
              <a:defRPr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</p:txBody>
      </p:sp>
      <p:sp>
        <p:nvSpPr>
          <p:cNvPr id="24" name="제목 23"/>
          <p:cNvSpPr>
            <a:spLocks noGrp="1"/>
          </p:cNvSpPr>
          <p:nvPr>
            <p:ph type="title"/>
          </p:nvPr>
        </p:nvSpPr>
        <p:spPr>
          <a:xfrm>
            <a:off x="232139" y="159036"/>
            <a:ext cx="8590420" cy="500066"/>
          </a:xfrm>
        </p:spPr>
        <p:txBody>
          <a:bodyPr/>
          <a:lstStyle>
            <a:lvl1pPr>
              <a:defRPr sz="2800" b="1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맑은 고딕 (본문)"/>
                <a:cs typeface="Times New Roman" pitchFamily="18" charset="0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1" name="내용 개체 틀 2"/>
          <p:cNvSpPr>
            <a:spLocks noGrp="1"/>
          </p:cNvSpPr>
          <p:nvPr>
            <p:ph idx="13"/>
          </p:nvPr>
        </p:nvSpPr>
        <p:spPr>
          <a:xfrm>
            <a:off x="5107782" y="1214422"/>
            <a:ext cx="4302918" cy="4910138"/>
          </a:xfrm>
        </p:spPr>
        <p:txBody>
          <a:bodyPr/>
          <a:lstStyle>
            <a:lvl1pPr>
              <a:defRPr sz="1800">
                <a:latin typeface="맑은 고딕" pitchFamily="50" charset="-127"/>
                <a:ea typeface="맑은 고딕" pitchFamily="50" charset="-127"/>
                <a:cs typeface="Times New Roman" pitchFamily="18" charset="0"/>
              </a:defRPr>
            </a:lvl1pPr>
            <a:lvl2pPr>
              <a:defRPr sz="1600">
                <a:latin typeface="맑은 고딕" pitchFamily="50" charset="-127"/>
                <a:ea typeface="맑은 고딕" pitchFamily="50" charset="-127"/>
                <a:cs typeface="Times New Roman" pitchFamily="18" charset="0"/>
              </a:defRPr>
            </a:lvl2pPr>
            <a:lvl3pPr>
              <a:defRPr sz="1600">
                <a:latin typeface="맑은 고딕" pitchFamily="50" charset="-127"/>
                <a:ea typeface="맑은 고딕" pitchFamily="50" charset="-127"/>
                <a:cs typeface="Times New Roman" pitchFamily="18" charset="0"/>
              </a:defRPr>
            </a:lvl3pPr>
            <a:lvl4pPr>
              <a:defRPr>
                <a:latin typeface="Times New Roman" pitchFamily="18" charset="0"/>
                <a:cs typeface="Times New Roman" pitchFamily="18" charset="0"/>
              </a:defRPr>
            </a:lvl4pPr>
            <a:lvl5pPr>
              <a:defRPr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</p:txBody>
      </p:sp>
      <p:sp>
        <p:nvSpPr>
          <p:cNvPr id="21" name="직선 연결선 4"/>
          <p:cNvSpPr>
            <a:spLocks noChangeShapeType="1"/>
          </p:cNvSpPr>
          <p:nvPr userDrawn="1"/>
        </p:nvSpPr>
        <p:spPr bwMode="auto">
          <a:xfrm>
            <a:off x="495300" y="6453336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sz="1200" dirty="0">
              <a:latin typeface="맑은 고딕 (본문)"/>
              <a:ea typeface="맑은 고딕" panose="020B0503020000020004" pitchFamily="50" charset="-127"/>
            </a:endParaRPr>
          </a:p>
        </p:txBody>
      </p:sp>
      <p:sp>
        <p:nvSpPr>
          <p:cNvPr id="22" name="슬라이드 번호 개체 틀 16"/>
          <p:cNvSpPr txBox="1">
            <a:spLocks/>
          </p:cNvSpPr>
          <p:nvPr userDrawn="1"/>
        </p:nvSpPr>
        <p:spPr>
          <a:xfrm>
            <a:off x="4592960" y="6453336"/>
            <a:ext cx="720080" cy="288032"/>
          </a:xfrm>
          <a:prstGeom prst="rect">
            <a:avLst/>
          </a:prstGeom>
        </p:spPr>
        <p:txBody>
          <a:bodyPr/>
          <a:lstStyle>
            <a:lvl1pPr algn="r">
              <a:defRPr sz="1200">
                <a:latin typeface="Comic Sans MS" pitchFamily="66" charset="0"/>
              </a:defRPr>
            </a:lvl1pPr>
          </a:lstStyle>
          <a:p>
            <a:pPr algn="ctr">
              <a:defRPr/>
            </a:pPr>
            <a:fld id="{20790648-EEC6-499A-97E0-844EB09C7F5A}" type="slidenum">
              <a:rPr lang="ko-KR" altLang="en-US" b="1" smtClean="0">
                <a:latin typeface="맑은 고딕" pitchFamily="50" charset="-127"/>
                <a:ea typeface="맑은 고딕" pitchFamily="50" charset="-127"/>
              </a:rPr>
              <a:pPr algn="ctr">
                <a:defRPr/>
              </a:pPr>
              <a:t>‹#›</a:t>
            </a:fld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/11</a:t>
            </a:r>
            <a:endParaRPr lang="ko-KR" altLang="en-US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날짜 개체 틀 15"/>
          <p:cNvSpPr txBox="1">
            <a:spLocks/>
          </p:cNvSpPr>
          <p:nvPr userDrawn="1"/>
        </p:nvSpPr>
        <p:spPr>
          <a:xfrm>
            <a:off x="460375" y="6453336"/>
            <a:ext cx="2548409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1200">
                <a:latin typeface="Comic Sans MS" pitchFamily="66" charset="0"/>
              </a:defRPr>
            </a:lvl1pPr>
          </a:lstStyle>
          <a:p>
            <a:pPr>
              <a:defRPr/>
            </a:pPr>
            <a:r>
              <a:rPr lang="en-US" altLang="ko-KR" sz="1200" b="1" dirty="0">
                <a:effectLst/>
                <a:latin typeface="맑은 고딕" pitchFamily="50" charset="-127"/>
                <a:ea typeface="맑은 고딕" pitchFamily="50" charset="-127"/>
              </a:rPr>
              <a:t>Seminar on July</a:t>
            </a:r>
            <a:r>
              <a:rPr kumimoji="0" lang="en-US" altLang="ko-KR" sz="1200" baseline="0" dirty="0">
                <a:effectLst/>
                <a:latin typeface="맑은 고딕 (본문)"/>
                <a:ea typeface="맑은 고딕" panose="020B0503020000020004" pitchFamily="50" charset="-127"/>
              </a:rPr>
              <a:t>, 14, 2020</a:t>
            </a:r>
            <a:endParaRPr kumimoji="0" lang="en-US" altLang="ko-KR" sz="1200" dirty="0">
              <a:effectLst/>
              <a:latin typeface="맑은 고딕 (본문)"/>
              <a:ea typeface="맑은 고딕" panose="020B0503020000020004" pitchFamily="50" charset="-127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61E5AA-EFB6-4F86-BB38-923EC9417B65}" type="slidenum">
              <a:rPr lang="ko-KR" altLang="en-US" smtClean="0"/>
              <a:pPr>
                <a:defRPr/>
              </a:pPr>
              <a:t>‹#›</a:t>
            </a:fld>
            <a:endParaRPr lang="ko-KR" altLang="en-US" dirty="0"/>
          </a:p>
        </p:txBody>
      </p:sp>
      <p:sp>
        <p:nvSpPr>
          <p:cNvPr id="10" name="제목 8"/>
          <p:cNvSpPr>
            <a:spLocks noGrp="1"/>
          </p:cNvSpPr>
          <p:nvPr>
            <p:ph type="title"/>
          </p:nvPr>
        </p:nvSpPr>
        <p:spPr>
          <a:xfrm>
            <a:off x="0" y="2348880"/>
            <a:ext cx="9906000" cy="990600"/>
          </a:xfrm>
        </p:spPr>
        <p:txBody>
          <a:bodyPr anchor="ctr"/>
          <a:lstStyle>
            <a:lvl1pPr algn="ctr">
              <a:lnSpc>
                <a:spcPct val="150000"/>
              </a:lnSpc>
              <a:defRPr sz="2600" b="1" i="1">
                <a:effectLst/>
                <a:latin typeface="맑은 고딕 (본문)"/>
                <a:cs typeface="Times New Roman" pitchFamily="18" charset="0"/>
              </a:defRPr>
            </a:lvl1pPr>
          </a:lstStyle>
          <a:p>
            <a:endParaRPr lang="ko-KR" altLang="en-US" dirty="0"/>
          </a:p>
        </p:txBody>
      </p:sp>
      <p:sp>
        <p:nvSpPr>
          <p:cNvPr id="11" name="직사각형 10"/>
          <p:cNvSpPr/>
          <p:nvPr userDrawn="1"/>
        </p:nvSpPr>
        <p:spPr>
          <a:xfrm>
            <a:off x="0" y="0"/>
            <a:ext cx="9906000" cy="1124744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2" name="직사각형 11"/>
          <p:cNvSpPr/>
          <p:nvPr userDrawn="1"/>
        </p:nvSpPr>
        <p:spPr>
          <a:xfrm rot="10800000">
            <a:off x="-8756" y="5229200"/>
            <a:ext cx="9906000" cy="1628800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reflection blurRad="6350" stA="52000" endA="300" endPos="42000" dir="5400000" sy="-100000" algn="bl" rotWithShape="0"/>
          </a:effectLst>
          <a:scene3d>
            <a:camera prst="orthographicFront">
              <a:rot lat="0" lon="0" rev="108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9523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사용자 지정 레이아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 userDrawn="1"/>
        </p:nvSpPr>
        <p:spPr>
          <a:xfrm>
            <a:off x="0" y="-24"/>
            <a:ext cx="9906000" cy="714356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8" name="직사각형 7"/>
          <p:cNvSpPr/>
          <p:nvPr userDrawn="1"/>
        </p:nvSpPr>
        <p:spPr>
          <a:xfrm>
            <a:off x="0" y="-24"/>
            <a:ext cx="9906000" cy="714356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내용 개체 틀 2"/>
          <p:cNvSpPr>
            <a:spLocks noGrp="1"/>
          </p:cNvSpPr>
          <p:nvPr>
            <p:ph idx="1"/>
          </p:nvPr>
        </p:nvSpPr>
        <p:spPr>
          <a:xfrm>
            <a:off x="495300" y="1219200"/>
            <a:ext cx="8915400" cy="4910138"/>
          </a:xfrm>
        </p:spPr>
        <p:txBody>
          <a:bodyPr/>
          <a:lstStyle>
            <a:lvl1pPr algn="just">
              <a:defRPr sz="1800">
                <a:latin typeface="맑은 고딕" panose="020B0503020000020004" pitchFamily="50" charset="-127"/>
                <a:ea typeface="맑은 고딕" pitchFamily="50" charset="-127"/>
                <a:cs typeface="Times New Roman" pitchFamily="18" charset="0"/>
              </a:defRPr>
            </a:lvl1pPr>
            <a:lvl2pPr algn="just">
              <a:defRPr sz="1600">
                <a:latin typeface="맑은 고딕" panose="020B0503020000020004" pitchFamily="50" charset="-127"/>
                <a:ea typeface="맑은 고딕" pitchFamily="50" charset="-127"/>
                <a:cs typeface="Times New Roman" pitchFamily="18" charset="0"/>
              </a:defRPr>
            </a:lvl2pPr>
            <a:lvl3pPr algn="just">
              <a:defRPr sz="1600">
                <a:latin typeface="맑은 고딕" panose="020B0503020000020004" pitchFamily="50" charset="-127"/>
                <a:ea typeface="맑은 고딕" pitchFamily="50" charset="-127"/>
                <a:cs typeface="Times New Roman" pitchFamily="18" charset="0"/>
              </a:defRPr>
            </a:lvl3pPr>
            <a:lvl4pPr>
              <a:defRPr>
                <a:latin typeface="Times New Roman" pitchFamily="18" charset="0"/>
                <a:cs typeface="Times New Roman" pitchFamily="18" charset="0"/>
              </a:defRPr>
            </a:lvl4pPr>
            <a:lvl5pPr>
              <a:defRPr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</p:txBody>
      </p:sp>
      <p:sp>
        <p:nvSpPr>
          <p:cNvPr id="24" name="제목 23"/>
          <p:cNvSpPr>
            <a:spLocks noGrp="1"/>
          </p:cNvSpPr>
          <p:nvPr>
            <p:ph type="title"/>
          </p:nvPr>
        </p:nvSpPr>
        <p:spPr>
          <a:xfrm>
            <a:off x="232139" y="159036"/>
            <a:ext cx="8590420" cy="500066"/>
          </a:xfrm>
        </p:spPr>
        <p:txBody>
          <a:bodyPr/>
          <a:lstStyle>
            <a:lvl1pPr>
              <a:defRPr sz="2800" b="1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맑은 고딕" panose="020B0503020000020004" pitchFamily="50" charset="-127"/>
                <a:ea typeface="맑은 고딕" panose="020B0503020000020004" pitchFamily="50" charset="-127"/>
                <a:cs typeface="Times New Roman" pitchFamily="18" charset="0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3" name="직선 연결선 4"/>
          <p:cNvSpPr>
            <a:spLocks noChangeShapeType="1"/>
          </p:cNvSpPr>
          <p:nvPr userDrawn="1"/>
        </p:nvSpPr>
        <p:spPr bwMode="auto">
          <a:xfrm>
            <a:off x="495300" y="6453336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sz="1200" dirty="0">
              <a:latin typeface="맑은 고딕 (본문)"/>
              <a:ea typeface="맑은 고딕" panose="020B0503020000020004" pitchFamily="50" charset="-127"/>
            </a:endParaRPr>
          </a:p>
        </p:txBody>
      </p:sp>
      <p:sp>
        <p:nvSpPr>
          <p:cNvPr id="16" name="슬라이드 번호 개체 틀 16"/>
          <p:cNvSpPr txBox="1">
            <a:spLocks/>
          </p:cNvSpPr>
          <p:nvPr userDrawn="1"/>
        </p:nvSpPr>
        <p:spPr>
          <a:xfrm>
            <a:off x="4592960" y="6442303"/>
            <a:ext cx="720080" cy="288032"/>
          </a:xfrm>
          <a:prstGeom prst="rect">
            <a:avLst/>
          </a:prstGeom>
        </p:spPr>
        <p:txBody>
          <a:bodyPr/>
          <a:lstStyle>
            <a:lvl1pPr algn="r">
              <a:defRPr sz="1200">
                <a:latin typeface="Comic Sans MS" pitchFamily="66" charset="0"/>
              </a:defRPr>
            </a:lvl1pPr>
          </a:lstStyle>
          <a:p>
            <a:pPr algn="ctr">
              <a:defRPr/>
            </a:pPr>
            <a:fld id="{20790648-EEC6-499A-97E0-844EB09C7F5A}" type="slidenum">
              <a:rPr lang="ko-KR" altLang="en-US" b="1" smtClean="0">
                <a:latin typeface="맑은 고딕" pitchFamily="50" charset="-127"/>
                <a:ea typeface="맑은 고딕" pitchFamily="50" charset="-127"/>
              </a:rPr>
              <a:pPr algn="ctr">
                <a:defRPr/>
              </a:pPr>
              <a:t>‹#›</a:t>
            </a:fld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/15</a:t>
            </a:r>
            <a:endParaRPr lang="ko-KR" altLang="en-US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" name="날짜 개체 틀 15"/>
          <p:cNvSpPr txBox="1">
            <a:spLocks/>
          </p:cNvSpPr>
          <p:nvPr userDrawn="1"/>
        </p:nvSpPr>
        <p:spPr>
          <a:xfrm>
            <a:off x="460375" y="6453336"/>
            <a:ext cx="2548409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1200">
                <a:latin typeface="Comic Sans MS" pitchFamily="66" charset="0"/>
              </a:defRPr>
            </a:lvl1pPr>
          </a:lstStyle>
          <a:p>
            <a:pPr>
              <a:defRPr/>
            </a:pPr>
            <a:r>
              <a:rPr lang="en-US" altLang="ko-KR" sz="1200" b="1" dirty="0">
                <a:effectLst/>
                <a:latin typeface="맑은 고딕" pitchFamily="50" charset="-127"/>
                <a:ea typeface="맑은 고딕" pitchFamily="50" charset="-127"/>
              </a:rPr>
              <a:t>OT</a:t>
            </a:r>
            <a:endParaRPr lang="ko-KR" altLang="en-US" sz="1200" b="1" dirty="0">
              <a:effectLst/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50D42BC-277F-46ED-8C47-A08F22A69E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5094971D-01AE-4667-96CD-BFE9154188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A8227D7-472B-47D1-9EED-52FFFEAD9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456D0-BC24-44E4-8A64-CB5DEFCC7453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B8E3184-61E1-47BA-80DB-11C6D184B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24FC627-FC04-4321-B23A-278DC0D93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6CE02-C35C-4AC3-ACE4-17DCE403CF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6755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제목 개체 틀 21"/>
          <p:cNvSpPr>
            <a:spLocks noGrp="1"/>
          </p:cNvSpPr>
          <p:nvPr>
            <p:ph type="title"/>
          </p:nvPr>
        </p:nvSpPr>
        <p:spPr bwMode="auto">
          <a:xfrm>
            <a:off x="495300" y="152400"/>
            <a:ext cx="8915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dirty="0"/>
              <a:t>마스터 제목 스타일 편집</a:t>
            </a:r>
            <a:endParaRPr lang="en-US" dirty="0"/>
          </a:p>
        </p:txBody>
      </p:sp>
      <p:sp>
        <p:nvSpPr>
          <p:cNvPr id="10243" name="텍스트 개체 틀 12"/>
          <p:cNvSpPr>
            <a:spLocks noGrp="1"/>
          </p:cNvSpPr>
          <p:nvPr>
            <p:ph type="body" idx="1"/>
          </p:nvPr>
        </p:nvSpPr>
        <p:spPr bwMode="auto">
          <a:xfrm>
            <a:off x="495300" y="1219200"/>
            <a:ext cx="8915400" cy="491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  <a:endParaRPr lang="en-US" dirty="0"/>
          </a:p>
        </p:txBody>
      </p:sp>
      <p:sp>
        <p:nvSpPr>
          <p:cNvPr id="28" name="직선 연결선 27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latin typeface="+mn-lt"/>
              <a:ea typeface="맑은 고딕" panose="020B0503020000020004" pitchFamily="50" charset="-127"/>
            </a:endParaRPr>
          </a:p>
        </p:txBody>
      </p:sp>
      <p:sp>
        <p:nvSpPr>
          <p:cNvPr id="29" name="직선 연결선 28"/>
          <p:cNvSpPr>
            <a:spLocks noChangeShapeType="1"/>
          </p:cNvSpPr>
          <p:nvPr/>
        </p:nvSpPr>
        <p:spPr bwMode="auto">
          <a:xfrm>
            <a:off x="495300" y="1143000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latin typeface="+mn-lt"/>
              <a:ea typeface="맑은 고딕" panose="020B0503020000020004" pitchFamily="50" charset="-127"/>
            </a:endParaRPr>
          </a:p>
        </p:txBody>
      </p:sp>
      <p:sp>
        <p:nvSpPr>
          <p:cNvPr id="10" name="이등변 삼각형 9"/>
          <p:cNvSpPr>
            <a:spLocks noChangeAspect="1"/>
          </p:cNvSpPr>
          <p:nvPr/>
        </p:nvSpPr>
        <p:spPr>
          <a:xfrm rot="5400000">
            <a:off x="461963" y="6462712"/>
            <a:ext cx="190500" cy="130175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en-US"/>
          </a:p>
        </p:txBody>
      </p:sp>
      <p:sp>
        <p:nvSpPr>
          <p:cNvPr id="11" name="날짜 개체 틀 1"/>
          <p:cNvSpPr>
            <a:spLocks noGrp="1"/>
          </p:cNvSpPr>
          <p:nvPr>
            <p:ph type="dt" sz="half" idx="2"/>
          </p:nvPr>
        </p:nvSpPr>
        <p:spPr>
          <a:xfrm>
            <a:off x="6934200" y="6356350"/>
            <a:ext cx="2479675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latin typeface="맑은 고딕 (본문)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ko-KR" altLang="en-US" dirty="0"/>
          </a:p>
        </p:txBody>
      </p:sp>
      <p:sp>
        <p:nvSpPr>
          <p:cNvPr id="12" name="바닥글 개체 틀 2"/>
          <p:cNvSpPr>
            <a:spLocks noGrp="1"/>
          </p:cNvSpPr>
          <p:nvPr>
            <p:ph type="ftr" sz="quarter" idx="3"/>
          </p:nvPr>
        </p:nvSpPr>
        <p:spPr>
          <a:xfrm>
            <a:off x="3140075" y="6356350"/>
            <a:ext cx="37973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맑은 고딕 (본문)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ko-KR" altLang="en-US" dirty="0"/>
          </a:p>
        </p:txBody>
      </p:sp>
      <p:sp>
        <p:nvSpPr>
          <p:cNvPr id="13" name="슬라이드 번호 개체 틀 3"/>
          <p:cNvSpPr>
            <a:spLocks noGrp="1"/>
          </p:cNvSpPr>
          <p:nvPr>
            <p:ph type="sldNum" sz="quarter" idx="4"/>
          </p:nvPr>
        </p:nvSpPr>
        <p:spPr>
          <a:xfrm>
            <a:off x="663575" y="6356350"/>
            <a:ext cx="21463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맑은 고딕 (본문)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0461E5AA-EFB6-4F86-BB38-923EC9417B65}" type="slidenum">
              <a:rPr lang="ko-KR" altLang="en-US" smtClean="0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9" r:id="rId1"/>
    <p:sldLayoutId id="2147484061" r:id="rId2"/>
    <p:sldLayoutId id="2147484058" r:id="rId3"/>
    <p:sldLayoutId id="2147484062" r:id="rId4"/>
  </p:sldLayoutIdLst>
  <p:hf hdr="0" ftr="0" dt="0"/>
  <p:txStyles>
    <p:titleStyle>
      <a:lvl1pPr algn="l" rtl="0" eaLnBrk="1" fontAlgn="base" latinLnBrk="1" hangingPunct="1">
        <a:spcBef>
          <a:spcPct val="0"/>
        </a:spcBef>
        <a:spcAft>
          <a:spcPct val="0"/>
        </a:spcAft>
        <a:defRPr sz="2000" kern="1200">
          <a:solidFill>
            <a:schemeClr val="tx1"/>
          </a:solidFill>
          <a:latin typeface="나눔고딕 Bold" pitchFamily="50" charset="-127"/>
          <a:ea typeface="나눔고딕 Bold" pitchFamily="50" charset="-127"/>
          <a:cs typeface="나눔고딕 Bold"/>
        </a:defRPr>
      </a:lvl1pPr>
      <a:lvl2pPr algn="l" rtl="0" eaLnBrk="1" fontAlgn="base" latinLnBrk="1" hangingPunct="1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나눔고딕 Bold"/>
          <a:ea typeface="나눔고딕 Bold"/>
          <a:cs typeface="나눔고딕 Bold"/>
        </a:defRPr>
      </a:lvl2pPr>
      <a:lvl3pPr algn="l" rtl="0" eaLnBrk="1" fontAlgn="base" latinLnBrk="1" hangingPunct="1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나눔고딕 Bold"/>
          <a:ea typeface="나눔고딕 Bold"/>
          <a:cs typeface="나눔고딕 Bold"/>
        </a:defRPr>
      </a:lvl3pPr>
      <a:lvl4pPr algn="l" rtl="0" eaLnBrk="1" fontAlgn="base" latinLnBrk="1" hangingPunct="1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나눔고딕 Bold"/>
          <a:ea typeface="나눔고딕 Bold"/>
          <a:cs typeface="나눔고딕 Bold"/>
        </a:defRPr>
      </a:lvl4pPr>
      <a:lvl5pPr algn="l" rtl="0" eaLnBrk="1" fontAlgn="base" latinLnBrk="1" hangingPunct="1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나눔고딕 Bold"/>
          <a:ea typeface="나눔고딕 Bold"/>
          <a:cs typeface="나눔고딕 Bold"/>
        </a:defRPr>
      </a:lvl5pPr>
      <a:lvl6pPr marL="457200" algn="l" rtl="0" eaLnBrk="1" fontAlgn="base" latinLnBrk="1" hangingPunct="1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나눔고딕 Bold"/>
          <a:ea typeface="나눔고딕 Bold"/>
          <a:cs typeface="나눔고딕 Bold"/>
        </a:defRPr>
      </a:lvl6pPr>
      <a:lvl7pPr marL="914400" algn="l" rtl="0" eaLnBrk="1" fontAlgn="base" latinLnBrk="1" hangingPunct="1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나눔고딕 Bold"/>
          <a:ea typeface="나눔고딕 Bold"/>
          <a:cs typeface="나눔고딕 Bold"/>
        </a:defRPr>
      </a:lvl7pPr>
      <a:lvl8pPr marL="1371600" algn="l" rtl="0" eaLnBrk="1" fontAlgn="base" latinLnBrk="1" hangingPunct="1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나눔고딕 Bold"/>
          <a:ea typeface="나눔고딕 Bold"/>
          <a:cs typeface="나눔고딕 Bold"/>
        </a:defRPr>
      </a:lvl8pPr>
      <a:lvl9pPr marL="1828800" algn="l" rtl="0" eaLnBrk="1" fontAlgn="base" latinLnBrk="1" hangingPunct="1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나눔고딕 Bold"/>
          <a:ea typeface="나눔고딕 Bold"/>
          <a:cs typeface="나눔고딕 Bold"/>
        </a:defRPr>
      </a:lvl9pPr>
    </p:titleStyle>
    <p:bodyStyle>
      <a:lvl1pPr marL="273050" indent="-273050" algn="l" rtl="0" eaLnBrk="1" fontAlgn="base" latinLnBrk="1" hangingPunct="1">
        <a:spcBef>
          <a:spcPts val="600"/>
        </a:spcBef>
        <a:spcAft>
          <a:spcPct val="0"/>
        </a:spcAft>
        <a:buClr>
          <a:schemeClr val="accent1"/>
        </a:buClr>
        <a:buSzPct val="76000"/>
        <a:buFont typeface="Wingdings 3" pitchFamily="18" charset="2"/>
        <a:buChar char=""/>
        <a:defRPr sz="1400" kern="1200">
          <a:solidFill>
            <a:schemeClr val="tx1"/>
          </a:solidFill>
          <a:latin typeface="나눔고딕 Bold" pitchFamily="50" charset="-127"/>
          <a:ea typeface="나눔고딕 Bold" pitchFamily="50" charset="-127"/>
          <a:cs typeface="나눔고딕 Bold"/>
        </a:defRPr>
      </a:lvl1pPr>
      <a:lvl2pPr marL="547688" indent="-273050" algn="l" rtl="0" eaLnBrk="1" fontAlgn="base" latinLnBrk="1" hangingPunct="1">
        <a:spcBef>
          <a:spcPts val="500"/>
        </a:spcBef>
        <a:spcAft>
          <a:spcPct val="0"/>
        </a:spcAft>
        <a:buClr>
          <a:schemeClr val="accent2"/>
        </a:buClr>
        <a:buSzPct val="76000"/>
        <a:buFont typeface="Wingdings" pitchFamily="2" charset="2"/>
        <a:buChar char="ü"/>
        <a:defRPr sz="1200" kern="1200">
          <a:solidFill>
            <a:schemeClr val="tx1"/>
          </a:solidFill>
          <a:latin typeface="나눔고딕 Bold" pitchFamily="50" charset="-127"/>
          <a:ea typeface="나눔고딕 Bold" pitchFamily="50" charset="-127"/>
          <a:cs typeface="나눔고딕 Bold"/>
        </a:defRPr>
      </a:lvl2pPr>
      <a:lvl3pPr marL="822325" indent="-228600" algn="l" rtl="0" eaLnBrk="1" fontAlgn="base" latinLnBrk="1" hangingPunct="1">
        <a:spcBef>
          <a:spcPts val="500"/>
        </a:spcBef>
        <a:spcAft>
          <a:spcPct val="0"/>
        </a:spcAft>
        <a:buClr>
          <a:srgbClr val="BCBCBC"/>
        </a:buClr>
        <a:buSzPct val="76000"/>
        <a:buFont typeface="Wingdings 3" pitchFamily="18" charset="2"/>
        <a:buChar char=""/>
        <a:defRPr sz="2000" kern="1200">
          <a:solidFill>
            <a:schemeClr val="tx1"/>
          </a:solidFill>
          <a:latin typeface="+mn-lt"/>
          <a:ea typeface="+mn-ea"/>
          <a:cs typeface="나눔고딕 Bold"/>
        </a:defRPr>
      </a:lvl3pPr>
      <a:lvl4pPr marL="1096963" indent="-228600" algn="l" rtl="0" eaLnBrk="1" fontAlgn="base" latinLnBrk="1" hangingPunct="1">
        <a:spcBef>
          <a:spcPts val="400"/>
        </a:spcBef>
        <a:spcAft>
          <a:spcPct val="0"/>
        </a:spcAft>
        <a:buClr>
          <a:srgbClr val="8BA2B4"/>
        </a:buClr>
        <a:buSzPct val="70000"/>
        <a:buFont typeface="Wingdings" pitchFamily="2" charset="2"/>
        <a:buChar char=""/>
        <a:defRPr sz="2000" kern="1200">
          <a:solidFill>
            <a:schemeClr val="tx1"/>
          </a:solidFill>
          <a:latin typeface="+mn-lt"/>
          <a:ea typeface="+mn-ea"/>
          <a:cs typeface="나눔고딕 Bold"/>
        </a:defRPr>
      </a:lvl4pPr>
      <a:lvl5pPr marL="1371600" indent="-228600" algn="l" rtl="0" eaLnBrk="1" fontAlgn="base" latinLnBrk="1" hangingPunct="1">
        <a:spcBef>
          <a:spcPts val="3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"/>
        <a:defRPr sz="1600" kern="1200">
          <a:solidFill>
            <a:schemeClr val="tx1"/>
          </a:solidFill>
          <a:latin typeface="+mn-lt"/>
          <a:ea typeface="+mn-ea"/>
          <a:cs typeface="나눔고딕 Bold"/>
        </a:defRPr>
      </a:lvl5pPr>
      <a:lvl6pPr marL="1645920" indent="-182880" algn="l" rtl="0" eaLnBrk="1" latinLnBrk="1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1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1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1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842393EA-A3D8-492E-8860-53C7099A9D61}"/>
              </a:ext>
            </a:extLst>
          </p:cNvPr>
          <p:cNvSpPr/>
          <p:nvPr/>
        </p:nvSpPr>
        <p:spPr>
          <a:xfrm>
            <a:off x="-4" y="1461424"/>
            <a:ext cx="9906000" cy="6078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34000">
                <a:schemeClr val="accent1">
                  <a:lumMod val="89000"/>
                </a:schemeClr>
              </a:gs>
              <a:gs pos="63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4C2D7E7-C739-427E-A4BF-5FE3899DE07D}"/>
              </a:ext>
            </a:extLst>
          </p:cNvPr>
          <p:cNvSpPr/>
          <p:nvPr/>
        </p:nvSpPr>
        <p:spPr>
          <a:xfrm>
            <a:off x="0" y="2677124"/>
            <a:ext cx="9906000" cy="6078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34000">
                <a:schemeClr val="accent1">
                  <a:lumMod val="89000"/>
                </a:schemeClr>
              </a:gs>
              <a:gs pos="63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1D59BD8-9751-4037-80BF-5D26E234BE21}"/>
              </a:ext>
            </a:extLst>
          </p:cNvPr>
          <p:cNvSpPr txBox="1"/>
          <p:nvPr/>
        </p:nvSpPr>
        <p:spPr>
          <a:xfrm>
            <a:off x="3164792" y="1715841"/>
            <a:ext cx="4075155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600" b="1" dirty="0">
                <a:latin typeface="+mn-ea"/>
                <a:ea typeface="+mn-ea"/>
              </a:rPr>
              <a:t>기초회로 및 디지털실험 </a:t>
            </a:r>
            <a:r>
              <a:rPr lang="en-US" altLang="ko-KR" sz="2600" b="1" dirty="0">
                <a:latin typeface="+mn-ea"/>
                <a:ea typeface="+mn-ea"/>
              </a:rPr>
              <a:t>II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ADA6D4AE-1738-4A4B-AFB4-B43FB76DBE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988" y="771665"/>
            <a:ext cx="1757714" cy="496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60854E5-885A-40F4-B3E9-CFF2CD3800D8}"/>
              </a:ext>
            </a:extLst>
          </p:cNvPr>
          <p:cNvSpPr txBox="1"/>
          <p:nvPr/>
        </p:nvSpPr>
        <p:spPr>
          <a:xfrm>
            <a:off x="370806" y="4437112"/>
            <a:ext cx="5587971" cy="1879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b="1" dirty="0">
                <a:latin typeface="+mn-ea"/>
                <a:ea typeface="+mn-ea"/>
              </a:rPr>
              <a:t>학과</a:t>
            </a:r>
            <a:r>
              <a:rPr lang="en-US" altLang="ko-KR" sz="2000" b="1" dirty="0">
                <a:latin typeface="+mn-ea"/>
                <a:ea typeface="+mn-ea"/>
              </a:rPr>
              <a:t>:</a:t>
            </a:r>
            <a:r>
              <a:rPr lang="ko-KR" altLang="en-US" sz="2000" b="1" dirty="0">
                <a:latin typeface="+mn-ea"/>
                <a:ea typeface="+mn-ea"/>
              </a:rPr>
              <a:t> 전기공학부</a:t>
            </a:r>
            <a:endParaRPr lang="en-US" altLang="ko-KR" sz="2000" b="1" dirty="0">
              <a:latin typeface="+mn-ea"/>
              <a:ea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2000" b="1" dirty="0">
                <a:latin typeface="+mn-ea"/>
                <a:ea typeface="+mn-ea"/>
              </a:rPr>
              <a:t>교수</a:t>
            </a:r>
            <a:r>
              <a:rPr lang="en-US" altLang="ko-KR" sz="2000" b="1" dirty="0">
                <a:latin typeface="+mn-ea"/>
                <a:ea typeface="+mn-ea"/>
              </a:rPr>
              <a:t>: </a:t>
            </a:r>
            <a:r>
              <a:rPr lang="ko-KR" altLang="en-US" sz="2000" b="1" dirty="0">
                <a:latin typeface="+mn-ea"/>
                <a:ea typeface="+mn-ea"/>
              </a:rPr>
              <a:t>홍 종 필 교수님</a:t>
            </a:r>
            <a:endParaRPr lang="en-US" altLang="ko-KR" sz="2000" b="1" dirty="0">
              <a:latin typeface="+mn-ea"/>
              <a:ea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2000" b="1" dirty="0">
                <a:latin typeface="+mn-ea"/>
                <a:ea typeface="+mn-ea"/>
              </a:rPr>
              <a:t>강의실</a:t>
            </a:r>
            <a:r>
              <a:rPr lang="en-US" altLang="ko-KR" sz="2000" b="1" dirty="0">
                <a:latin typeface="+mn-ea"/>
                <a:ea typeface="+mn-ea"/>
              </a:rPr>
              <a:t>: E9-643 (</a:t>
            </a:r>
            <a:r>
              <a:rPr lang="ko-KR" altLang="en-US" sz="2000" b="1" dirty="0">
                <a:latin typeface="+mn-ea"/>
                <a:ea typeface="+mn-ea"/>
              </a:rPr>
              <a:t>학연산공동실습관</a:t>
            </a:r>
            <a:r>
              <a:rPr lang="en-US" altLang="ko-KR" sz="2000" b="1" dirty="0">
                <a:latin typeface="+mn-ea"/>
                <a:ea typeface="+mn-ea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2000" b="1" dirty="0">
                <a:latin typeface="+mn-ea"/>
                <a:ea typeface="+mn-ea"/>
              </a:rPr>
              <a:t>실험조교</a:t>
            </a:r>
            <a:r>
              <a:rPr lang="en-US" altLang="ko-KR" sz="2000" b="1" dirty="0">
                <a:latin typeface="+mn-ea"/>
                <a:ea typeface="+mn-ea"/>
              </a:rPr>
              <a:t>: </a:t>
            </a:r>
            <a:r>
              <a:rPr lang="ko-KR" altLang="en-US" sz="2000" b="1" dirty="0">
                <a:latin typeface="+mn-ea"/>
                <a:ea typeface="+mn-ea"/>
              </a:rPr>
              <a:t>송 성 윤</a:t>
            </a:r>
            <a:endParaRPr lang="en-US" altLang="ko-KR" sz="2000" b="1" dirty="0">
              <a:latin typeface="+mn-ea"/>
              <a:ea typeface="+mn-ea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265936E-E45D-471D-A246-89BD471E0E45}"/>
              </a:ext>
            </a:extLst>
          </p:cNvPr>
          <p:cNvSpPr txBox="1"/>
          <p:nvPr/>
        </p:nvSpPr>
        <p:spPr>
          <a:xfrm>
            <a:off x="4283453" y="2270865"/>
            <a:ext cx="17496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b="1" dirty="0">
                <a:latin typeface="+mn-ea"/>
                <a:ea typeface="+mn-ea"/>
              </a:rPr>
              <a:t>(5106046-01)</a:t>
            </a:r>
            <a:endParaRPr lang="ko-KR" altLang="en-US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991378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AE7B4A01-C414-4CFD-B3B0-B026D0E39D54}"/>
              </a:ext>
            </a:extLst>
          </p:cNvPr>
          <p:cNvSpPr/>
          <p:nvPr/>
        </p:nvSpPr>
        <p:spPr>
          <a:xfrm>
            <a:off x="488504" y="2060205"/>
            <a:ext cx="32015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>
                <a:latin typeface="+mn-ea"/>
                <a:ea typeface="+mn-ea"/>
              </a:rPr>
              <a:t>• </a:t>
            </a:r>
            <a:r>
              <a:rPr lang="ko-KR" altLang="en-US" sz="2400" b="1" dirty="0">
                <a:latin typeface="+mn-ea"/>
                <a:ea typeface="+mn-ea"/>
              </a:rPr>
              <a:t>실험 조교 </a:t>
            </a:r>
            <a:r>
              <a:rPr lang="en-US" altLang="ko-KR" sz="2400" b="1" dirty="0">
                <a:latin typeface="+mn-ea"/>
                <a:ea typeface="+mn-ea"/>
              </a:rPr>
              <a:t>: </a:t>
            </a:r>
            <a:r>
              <a:rPr lang="ko-KR" altLang="en-US" sz="2400" b="1" dirty="0">
                <a:latin typeface="+mn-ea"/>
                <a:ea typeface="+mn-ea"/>
              </a:rPr>
              <a:t>송 성 윤</a:t>
            </a:r>
            <a:endParaRPr lang="en-US" altLang="ko-KR" sz="2400" b="1" dirty="0">
              <a:latin typeface="+mn-ea"/>
              <a:ea typeface="+mn-ea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1BEB333F-2B3E-414C-B845-503DBDCF18BB}"/>
              </a:ext>
            </a:extLst>
          </p:cNvPr>
          <p:cNvSpPr/>
          <p:nvPr/>
        </p:nvSpPr>
        <p:spPr>
          <a:xfrm>
            <a:off x="488504" y="2707956"/>
            <a:ext cx="61430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>
                <a:latin typeface="+mn-ea"/>
                <a:ea typeface="+mn-ea"/>
              </a:rPr>
              <a:t>• </a:t>
            </a:r>
            <a:r>
              <a:rPr lang="ko-KR" altLang="en-US" sz="2400" b="1" dirty="0">
                <a:latin typeface="+mn-ea"/>
                <a:ea typeface="+mn-ea"/>
              </a:rPr>
              <a:t>연구실 </a:t>
            </a:r>
            <a:r>
              <a:rPr lang="en-US" altLang="ko-KR" sz="2400" b="1" dirty="0">
                <a:latin typeface="+mn-ea"/>
                <a:ea typeface="+mn-ea"/>
              </a:rPr>
              <a:t>: </a:t>
            </a:r>
            <a:r>
              <a:rPr lang="ko-KR" altLang="en-US" sz="2400" b="1" dirty="0">
                <a:latin typeface="+mn-ea"/>
                <a:ea typeface="+mn-ea"/>
              </a:rPr>
              <a:t>집적회로 연구실 </a:t>
            </a:r>
            <a:r>
              <a:rPr lang="en-US" altLang="ko-KR" sz="2400" b="1" dirty="0">
                <a:latin typeface="+mn-ea"/>
                <a:ea typeface="+mn-ea"/>
              </a:rPr>
              <a:t>(E8-3</a:t>
            </a:r>
            <a:r>
              <a:rPr lang="ko-KR" altLang="en-US" sz="2400" b="1" dirty="0">
                <a:latin typeface="+mn-ea"/>
                <a:ea typeface="+mn-ea"/>
              </a:rPr>
              <a:t>동 </a:t>
            </a:r>
            <a:r>
              <a:rPr lang="en-US" altLang="ko-KR" sz="2400" b="1" dirty="0">
                <a:latin typeface="+mn-ea"/>
                <a:ea typeface="+mn-ea"/>
              </a:rPr>
              <a:t>472</a:t>
            </a:r>
            <a:r>
              <a:rPr lang="ko-KR" altLang="en-US" sz="2400" b="1" dirty="0">
                <a:latin typeface="+mn-ea"/>
                <a:ea typeface="+mn-ea"/>
              </a:rPr>
              <a:t>호</a:t>
            </a:r>
            <a:r>
              <a:rPr lang="en-US" altLang="ko-KR" sz="2400" b="1" dirty="0">
                <a:latin typeface="+mn-ea"/>
                <a:ea typeface="+mn-ea"/>
              </a:rPr>
              <a:t>)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901A923E-39F1-4D90-8C79-F3A3C2CFB56F}"/>
              </a:ext>
            </a:extLst>
          </p:cNvPr>
          <p:cNvSpPr/>
          <p:nvPr/>
        </p:nvSpPr>
        <p:spPr>
          <a:xfrm>
            <a:off x="488504" y="3355385"/>
            <a:ext cx="42707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>
                <a:latin typeface="+mn-ea"/>
                <a:ea typeface="+mn-ea"/>
              </a:rPr>
              <a:t>• </a:t>
            </a:r>
            <a:r>
              <a:rPr lang="ko-KR" altLang="en-US" sz="2400" b="1" dirty="0">
                <a:latin typeface="+mn-ea"/>
                <a:ea typeface="+mn-ea"/>
              </a:rPr>
              <a:t>전화 번호 </a:t>
            </a:r>
            <a:r>
              <a:rPr lang="en-US" altLang="ko-KR" sz="2400" b="1" dirty="0">
                <a:latin typeface="+mn-ea"/>
                <a:ea typeface="+mn-ea"/>
              </a:rPr>
              <a:t>: 010-6779-2954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BE3BBC1B-3F0B-46CA-895B-4C14042B063E}"/>
              </a:ext>
            </a:extLst>
          </p:cNvPr>
          <p:cNvSpPr/>
          <p:nvPr/>
        </p:nvSpPr>
        <p:spPr>
          <a:xfrm>
            <a:off x="488504" y="4002814"/>
            <a:ext cx="60376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>
                <a:latin typeface="+mn-ea"/>
                <a:ea typeface="+mn-ea"/>
              </a:rPr>
              <a:t>• </a:t>
            </a:r>
            <a:r>
              <a:rPr lang="ko-KR" altLang="en-US" sz="2400" b="1" dirty="0">
                <a:latin typeface="+mn-ea"/>
                <a:ea typeface="+mn-ea"/>
              </a:rPr>
              <a:t>이메일 </a:t>
            </a:r>
            <a:r>
              <a:rPr lang="en-US" altLang="ko-KR" sz="2400" b="1" dirty="0">
                <a:latin typeface="+mn-ea"/>
                <a:ea typeface="+mn-ea"/>
              </a:rPr>
              <a:t>: shbssy0522a@chungbuk.ac.kr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C35EDAF4-6DB5-4406-AB56-3DAFA90F9246}"/>
              </a:ext>
            </a:extLst>
          </p:cNvPr>
          <p:cNvSpPr/>
          <p:nvPr/>
        </p:nvSpPr>
        <p:spPr>
          <a:xfrm>
            <a:off x="488504" y="1412776"/>
            <a:ext cx="42338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>
                <a:latin typeface="+mn-ea"/>
                <a:ea typeface="+mn-ea"/>
              </a:rPr>
              <a:t>• </a:t>
            </a:r>
            <a:r>
              <a:rPr lang="ko-KR" altLang="en-US" sz="2400" b="1" dirty="0">
                <a:latin typeface="+mn-ea"/>
                <a:ea typeface="+mn-ea"/>
              </a:rPr>
              <a:t>담당 교수 </a:t>
            </a:r>
            <a:r>
              <a:rPr lang="en-US" altLang="ko-KR" sz="2400" b="1" dirty="0">
                <a:latin typeface="+mn-ea"/>
                <a:ea typeface="+mn-ea"/>
              </a:rPr>
              <a:t>: </a:t>
            </a:r>
            <a:r>
              <a:rPr lang="ko-KR" altLang="en-US" sz="2400" b="1" dirty="0">
                <a:latin typeface="+mn-ea"/>
                <a:ea typeface="+mn-ea"/>
              </a:rPr>
              <a:t>홍 종 필 교수님</a:t>
            </a:r>
            <a:endParaRPr lang="en-US" altLang="ko-KR" sz="2400" b="1" dirty="0">
              <a:latin typeface="+mn-ea"/>
              <a:ea typeface="+mn-ea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기초 및 디지털 실험 </a:t>
            </a:r>
            <a:r>
              <a:rPr lang="en-US" altLang="ko-KR" dirty="0"/>
              <a:t>II-OT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50040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21D41DE-7FD4-4AB2-8C4C-F33F2E397B82}"/>
              </a:ext>
            </a:extLst>
          </p:cNvPr>
          <p:cNvSpPr txBox="1"/>
          <p:nvPr/>
        </p:nvSpPr>
        <p:spPr>
          <a:xfrm>
            <a:off x="231775" y="1029213"/>
            <a:ext cx="1184940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600" b="1" dirty="0" err="1">
                <a:latin typeface="+mn-ea"/>
                <a:ea typeface="+mn-ea"/>
              </a:rPr>
              <a:t>조편성</a:t>
            </a:r>
            <a:endParaRPr lang="ko-KR" altLang="en-US" sz="2600" b="1" dirty="0">
              <a:latin typeface="+mn-ea"/>
              <a:ea typeface="+mn-e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2520" y="1562088"/>
            <a:ext cx="3744415" cy="466281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dirty="0">
                <a:latin typeface="+mn-ea"/>
                <a:ea typeface="+mn-ea"/>
              </a:rPr>
              <a:t>1</a:t>
            </a:r>
            <a:r>
              <a:rPr lang="ko-KR" altLang="en-US" dirty="0">
                <a:latin typeface="+mn-ea"/>
                <a:ea typeface="+mn-ea"/>
              </a:rPr>
              <a:t>조 </a:t>
            </a:r>
            <a:r>
              <a:rPr lang="en-US" altLang="ko-KR" dirty="0">
                <a:latin typeface="+mn-ea"/>
                <a:ea typeface="+mn-ea"/>
              </a:rPr>
              <a:t>: </a:t>
            </a:r>
            <a:r>
              <a:rPr lang="ko-KR" altLang="en-US" dirty="0" err="1">
                <a:latin typeface="+mn-ea"/>
                <a:ea typeface="+mn-ea"/>
              </a:rPr>
              <a:t>조경근</a:t>
            </a:r>
            <a:r>
              <a:rPr lang="ko-KR" altLang="en-US" dirty="0">
                <a:latin typeface="+mn-ea"/>
                <a:ea typeface="+mn-ea"/>
              </a:rPr>
              <a:t> 이종욱</a:t>
            </a:r>
            <a:r>
              <a:rPr lang="en-US" altLang="ko-KR" dirty="0">
                <a:latin typeface="+mn-ea"/>
                <a:ea typeface="+mn-ea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altLang="ko-KR" dirty="0">
                <a:latin typeface="+mn-ea"/>
                <a:ea typeface="+mn-ea"/>
              </a:rPr>
              <a:t>2</a:t>
            </a:r>
            <a:r>
              <a:rPr lang="ko-KR" altLang="en-US" dirty="0">
                <a:latin typeface="+mn-ea"/>
                <a:ea typeface="+mn-ea"/>
              </a:rPr>
              <a:t>조 </a:t>
            </a:r>
            <a:r>
              <a:rPr lang="en-US" altLang="ko-KR" dirty="0">
                <a:latin typeface="+mn-ea"/>
                <a:ea typeface="+mn-ea"/>
              </a:rPr>
              <a:t>: </a:t>
            </a:r>
            <a:r>
              <a:rPr lang="ko-KR" altLang="en-US" dirty="0" err="1">
                <a:latin typeface="+mn-ea"/>
                <a:ea typeface="+mn-ea"/>
              </a:rPr>
              <a:t>한승우</a:t>
            </a:r>
            <a:r>
              <a:rPr lang="ko-KR" altLang="en-US" dirty="0">
                <a:latin typeface="+mn-ea"/>
                <a:ea typeface="+mn-ea"/>
              </a:rPr>
              <a:t> 강동현</a:t>
            </a:r>
            <a:endParaRPr lang="en-US" altLang="ko-KR" dirty="0">
              <a:latin typeface="+mn-ea"/>
              <a:ea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dirty="0">
                <a:latin typeface="+mn-ea"/>
                <a:ea typeface="+mn-ea"/>
              </a:rPr>
              <a:t>3</a:t>
            </a:r>
            <a:r>
              <a:rPr lang="ko-KR" altLang="en-US" dirty="0">
                <a:latin typeface="+mn-ea"/>
                <a:ea typeface="+mn-ea"/>
              </a:rPr>
              <a:t>조 </a:t>
            </a:r>
            <a:r>
              <a:rPr lang="en-US" altLang="ko-KR" dirty="0">
                <a:latin typeface="+mn-ea"/>
                <a:ea typeface="+mn-ea"/>
              </a:rPr>
              <a:t>: </a:t>
            </a:r>
            <a:r>
              <a:rPr lang="ko-KR" altLang="en-US" dirty="0">
                <a:latin typeface="+mn-ea"/>
                <a:ea typeface="+mn-ea"/>
              </a:rPr>
              <a:t>김관희</a:t>
            </a:r>
            <a:r>
              <a:rPr lang="en-US" altLang="ko-KR" dirty="0">
                <a:latin typeface="+mn-ea"/>
                <a:ea typeface="+mn-ea"/>
              </a:rPr>
              <a:t> </a:t>
            </a:r>
            <a:r>
              <a:rPr lang="ko-KR" altLang="en-US" dirty="0">
                <a:latin typeface="+mn-ea"/>
                <a:ea typeface="+mn-ea"/>
              </a:rPr>
              <a:t>김세진</a:t>
            </a:r>
            <a:endParaRPr lang="en-US" altLang="ko-KR" dirty="0">
              <a:latin typeface="+mn-ea"/>
              <a:ea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dirty="0">
                <a:latin typeface="+mn-ea"/>
                <a:ea typeface="+mn-ea"/>
              </a:rPr>
              <a:t>4</a:t>
            </a:r>
            <a:r>
              <a:rPr lang="ko-KR" altLang="en-US" dirty="0">
                <a:latin typeface="+mn-ea"/>
                <a:ea typeface="+mn-ea"/>
              </a:rPr>
              <a:t>조</a:t>
            </a:r>
            <a:r>
              <a:rPr lang="en-US" altLang="ko-KR" dirty="0">
                <a:latin typeface="+mn-ea"/>
                <a:ea typeface="+mn-ea"/>
              </a:rPr>
              <a:t> : </a:t>
            </a:r>
            <a:r>
              <a:rPr lang="ko-KR" altLang="en-US" dirty="0" err="1">
                <a:latin typeface="+mn-ea"/>
                <a:ea typeface="+mn-ea"/>
              </a:rPr>
              <a:t>양준민</a:t>
            </a:r>
            <a:r>
              <a:rPr lang="ko-KR" altLang="en-US" dirty="0">
                <a:latin typeface="+mn-ea"/>
                <a:ea typeface="+mn-ea"/>
              </a:rPr>
              <a:t> 김동률</a:t>
            </a:r>
            <a:endParaRPr lang="en-US" altLang="ko-KR" dirty="0">
              <a:latin typeface="+mn-ea"/>
              <a:ea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dirty="0">
                <a:latin typeface="+mn-ea"/>
                <a:ea typeface="+mn-ea"/>
              </a:rPr>
              <a:t>5</a:t>
            </a:r>
            <a:r>
              <a:rPr lang="ko-KR" altLang="en-US" dirty="0">
                <a:latin typeface="+mn-ea"/>
                <a:ea typeface="+mn-ea"/>
              </a:rPr>
              <a:t>조 </a:t>
            </a:r>
            <a:r>
              <a:rPr lang="en-US" altLang="ko-KR" dirty="0">
                <a:latin typeface="+mn-ea"/>
                <a:ea typeface="+mn-ea"/>
              </a:rPr>
              <a:t>: </a:t>
            </a:r>
            <a:r>
              <a:rPr lang="ko-KR" altLang="en-US" dirty="0" err="1">
                <a:latin typeface="+mn-ea"/>
                <a:ea typeface="+mn-ea"/>
              </a:rPr>
              <a:t>박동연</a:t>
            </a:r>
            <a:r>
              <a:rPr lang="ko-KR" altLang="en-US" dirty="0">
                <a:latin typeface="+mn-ea"/>
                <a:ea typeface="+mn-ea"/>
              </a:rPr>
              <a:t> </a:t>
            </a:r>
            <a:r>
              <a:rPr lang="ko-KR" altLang="en-US" dirty="0" err="1">
                <a:latin typeface="+mn-ea"/>
                <a:ea typeface="+mn-ea"/>
              </a:rPr>
              <a:t>이사랑</a:t>
            </a:r>
            <a:endParaRPr lang="en-US" altLang="ko-KR" dirty="0">
              <a:latin typeface="+mn-ea"/>
              <a:ea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dirty="0">
                <a:latin typeface="+mn-ea"/>
                <a:ea typeface="+mn-ea"/>
              </a:rPr>
              <a:t>6</a:t>
            </a:r>
            <a:r>
              <a:rPr lang="ko-KR" altLang="en-US" dirty="0">
                <a:latin typeface="+mn-ea"/>
                <a:ea typeface="+mn-ea"/>
              </a:rPr>
              <a:t>조 </a:t>
            </a:r>
            <a:r>
              <a:rPr lang="en-US" altLang="ko-KR" dirty="0">
                <a:latin typeface="+mn-ea"/>
                <a:ea typeface="+mn-ea"/>
              </a:rPr>
              <a:t>: </a:t>
            </a:r>
            <a:r>
              <a:rPr lang="ko-KR" altLang="en-US" dirty="0" err="1">
                <a:latin typeface="+mn-ea"/>
                <a:ea typeface="+mn-ea"/>
              </a:rPr>
              <a:t>서종찬</a:t>
            </a:r>
            <a:r>
              <a:rPr lang="ko-KR" altLang="en-US" dirty="0">
                <a:latin typeface="+mn-ea"/>
                <a:ea typeface="+mn-ea"/>
              </a:rPr>
              <a:t> </a:t>
            </a:r>
            <a:r>
              <a:rPr lang="ko-KR" altLang="en-US" dirty="0" err="1">
                <a:latin typeface="+mn-ea"/>
                <a:ea typeface="+mn-ea"/>
              </a:rPr>
              <a:t>이윤범</a:t>
            </a:r>
            <a:endParaRPr lang="en-US" altLang="ko-KR" dirty="0">
              <a:latin typeface="+mn-ea"/>
              <a:ea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dirty="0">
                <a:latin typeface="+mn-ea"/>
                <a:ea typeface="+mn-ea"/>
              </a:rPr>
              <a:t>7</a:t>
            </a:r>
            <a:r>
              <a:rPr lang="ko-KR" altLang="en-US" dirty="0">
                <a:latin typeface="+mn-ea"/>
                <a:ea typeface="+mn-ea"/>
              </a:rPr>
              <a:t>조 </a:t>
            </a:r>
            <a:r>
              <a:rPr lang="en-US" altLang="ko-KR" dirty="0">
                <a:latin typeface="+mn-ea"/>
                <a:ea typeface="+mn-ea"/>
              </a:rPr>
              <a:t>: </a:t>
            </a:r>
            <a:r>
              <a:rPr lang="ko-KR" altLang="en-US" dirty="0">
                <a:latin typeface="+mn-ea"/>
                <a:ea typeface="+mn-ea"/>
              </a:rPr>
              <a:t>신영민 권오준</a:t>
            </a:r>
            <a:endParaRPr lang="en-US" altLang="ko-KR" dirty="0">
              <a:latin typeface="+mn-ea"/>
              <a:ea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dirty="0">
                <a:latin typeface="+mn-ea"/>
                <a:ea typeface="+mn-ea"/>
              </a:rPr>
              <a:t>8</a:t>
            </a:r>
            <a:r>
              <a:rPr lang="ko-KR" altLang="en-US" dirty="0">
                <a:latin typeface="+mn-ea"/>
                <a:ea typeface="+mn-ea"/>
              </a:rPr>
              <a:t>조 </a:t>
            </a:r>
            <a:r>
              <a:rPr lang="en-US" altLang="ko-KR" dirty="0">
                <a:latin typeface="+mn-ea"/>
                <a:ea typeface="+mn-ea"/>
              </a:rPr>
              <a:t>: </a:t>
            </a:r>
            <a:r>
              <a:rPr lang="ko-KR" altLang="en-US" dirty="0">
                <a:latin typeface="+mn-ea"/>
                <a:ea typeface="+mn-ea"/>
              </a:rPr>
              <a:t>정현태 </a:t>
            </a:r>
            <a:r>
              <a:rPr lang="ko-KR" altLang="en-US" dirty="0" err="1">
                <a:latin typeface="+mn-ea"/>
                <a:ea typeface="+mn-ea"/>
              </a:rPr>
              <a:t>신건규</a:t>
            </a:r>
            <a:r>
              <a:rPr lang="ko-KR" altLang="en-US" dirty="0">
                <a:latin typeface="+mn-ea"/>
                <a:ea typeface="+mn-ea"/>
              </a:rPr>
              <a:t> 장현준</a:t>
            </a:r>
            <a:endParaRPr lang="en-US" altLang="ko-KR" dirty="0">
              <a:latin typeface="+mn-ea"/>
              <a:ea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dirty="0">
                <a:latin typeface="+mn-ea"/>
                <a:ea typeface="+mn-ea"/>
              </a:rPr>
              <a:t>9</a:t>
            </a:r>
            <a:r>
              <a:rPr lang="ko-KR" altLang="en-US" dirty="0">
                <a:latin typeface="+mn-ea"/>
                <a:ea typeface="+mn-ea"/>
              </a:rPr>
              <a:t>조 </a:t>
            </a:r>
            <a:r>
              <a:rPr lang="en-US" altLang="ko-KR" dirty="0">
                <a:latin typeface="+mn-ea"/>
                <a:ea typeface="+mn-ea"/>
              </a:rPr>
              <a:t>: </a:t>
            </a:r>
            <a:r>
              <a:rPr lang="ko-KR" altLang="en-US" dirty="0" err="1">
                <a:latin typeface="+mn-ea"/>
                <a:ea typeface="+mn-ea"/>
              </a:rPr>
              <a:t>장영우</a:t>
            </a:r>
            <a:r>
              <a:rPr lang="ko-KR" altLang="en-US" dirty="0">
                <a:latin typeface="+mn-ea"/>
                <a:ea typeface="+mn-ea"/>
              </a:rPr>
              <a:t> 최준서</a:t>
            </a:r>
            <a:endParaRPr lang="en-US" altLang="ko-KR" dirty="0">
              <a:latin typeface="+mn-ea"/>
              <a:ea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dirty="0">
                <a:latin typeface="+mn-ea"/>
                <a:ea typeface="+mn-ea"/>
              </a:rPr>
              <a:t>10</a:t>
            </a:r>
            <a:r>
              <a:rPr lang="ko-KR" altLang="en-US" dirty="0">
                <a:latin typeface="+mn-ea"/>
                <a:ea typeface="+mn-ea"/>
              </a:rPr>
              <a:t>조 </a:t>
            </a:r>
            <a:r>
              <a:rPr lang="en-US" altLang="ko-KR" dirty="0">
                <a:latin typeface="+mn-ea"/>
                <a:ea typeface="+mn-ea"/>
              </a:rPr>
              <a:t>: </a:t>
            </a:r>
            <a:r>
              <a:rPr lang="ko-KR" altLang="en-US" dirty="0">
                <a:latin typeface="+mn-ea"/>
                <a:ea typeface="+mn-ea"/>
              </a:rPr>
              <a:t>최민석 </a:t>
            </a:r>
            <a:r>
              <a:rPr lang="ko-KR" altLang="en-US" dirty="0" err="1">
                <a:latin typeface="+mn-ea"/>
                <a:ea typeface="+mn-ea"/>
              </a:rPr>
              <a:t>신가현</a:t>
            </a:r>
            <a:endParaRPr lang="en-US" altLang="ko-KR" dirty="0">
              <a:latin typeface="+mn-ea"/>
              <a:ea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dirty="0">
                <a:latin typeface="+mn-ea"/>
                <a:ea typeface="+mn-ea"/>
              </a:rPr>
              <a:t>11</a:t>
            </a:r>
            <a:r>
              <a:rPr lang="ko-KR" altLang="en-US" dirty="0">
                <a:latin typeface="+mn-ea"/>
                <a:ea typeface="+mn-ea"/>
              </a:rPr>
              <a:t>조 </a:t>
            </a:r>
            <a:r>
              <a:rPr lang="en-US" altLang="ko-KR" dirty="0">
                <a:latin typeface="+mn-ea"/>
                <a:ea typeface="+mn-ea"/>
              </a:rPr>
              <a:t>: </a:t>
            </a:r>
            <a:r>
              <a:rPr lang="ko-KR" altLang="en-US" dirty="0">
                <a:latin typeface="+mn-ea"/>
                <a:ea typeface="+mn-ea"/>
              </a:rPr>
              <a:t>이경민 최은영 </a:t>
            </a:r>
            <a:endParaRPr lang="en-US" altLang="ko-KR" dirty="0">
              <a:latin typeface="+mn-ea"/>
              <a:ea typeface="+mn-e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64968" y="1797514"/>
            <a:ext cx="4464496" cy="147732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dirty="0">
                <a:latin typeface="+mn-ea"/>
                <a:ea typeface="+mn-ea"/>
              </a:rPr>
              <a:t>조별로 </a:t>
            </a:r>
            <a:r>
              <a:rPr lang="ko-KR" altLang="en-US" dirty="0" err="1">
                <a:latin typeface="+mn-ea"/>
                <a:ea typeface="+mn-ea"/>
              </a:rPr>
              <a:t>착석하여</a:t>
            </a:r>
            <a:r>
              <a:rPr lang="ko-KR" altLang="en-US" dirty="0">
                <a:latin typeface="+mn-ea"/>
                <a:ea typeface="+mn-ea"/>
              </a:rPr>
              <a:t> 실험 진행</a:t>
            </a:r>
            <a:endParaRPr lang="en-US" altLang="ko-KR" dirty="0">
              <a:latin typeface="+mn-ea"/>
              <a:ea typeface="+mn-ea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altLang="ko-KR" dirty="0">
              <a:latin typeface="+mn-ea"/>
              <a:ea typeface="+mn-ea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dirty="0">
                <a:latin typeface="+mn-ea"/>
                <a:ea typeface="+mn-ea"/>
              </a:rPr>
              <a:t>보고서는 개인별로 작성</a:t>
            </a:r>
            <a:r>
              <a:rPr lang="en-US" altLang="ko-KR" dirty="0">
                <a:latin typeface="+mn-ea"/>
                <a:ea typeface="+mn-ea"/>
              </a:rPr>
              <a:t>(</a:t>
            </a:r>
            <a:r>
              <a:rPr lang="ko-KR" altLang="en-US" dirty="0" err="1">
                <a:latin typeface="+mn-ea"/>
                <a:ea typeface="+mn-ea"/>
              </a:rPr>
              <a:t>팀별</a:t>
            </a:r>
            <a:r>
              <a:rPr lang="ko-KR" altLang="en-US" dirty="0">
                <a:latin typeface="+mn-ea"/>
                <a:ea typeface="+mn-ea"/>
              </a:rPr>
              <a:t> </a:t>
            </a:r>
            <a:r>
              <a:rPr lang="en-US" altLang="ko-KR" dirty="0">
                <a:latin typeface="+mn-ea"/>
                <a:ea typeface="+mn-ea"/>
              </a:rPr>
              <a:t>X)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altLang="ko-KR" dirty="0">
              <a:latin typeface="+mn-ea"/>
              <a:ea typeface="+mn-ea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dirty="0">
                <a:latin typeface="+mn-ea"/>
                <a:ea typeface="+mn-ea"/>
              </a:rPr>
              <a:t>해당 조의 정리정돈 불량 시 감점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기초 및 디지털 실험 </a:t>
            </a:r>
            <a:r>
              <a:rPr lang="en-US" altLang="ko-KR" dirty="0"/>
              <a:t>II-OT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157848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6D96731B-9CAA-437F-A5E2-5D68611561D3}"/>
              </a:ext>
            </a:extLst>
          </p:cNvPr>
          <p:cNvSpPr/>
          <p:nvPr/>
        </p:nvSpPr>
        <p:spPr>
          <a:xfrm>
            <a:off x="128464" y="1159775"/>
            <a:ext cx="981711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000" b="1" dirty="0">
                <a:latin typeface="+mn-ea"/>
                <a:ea typeface="+mn-ea"/>
              </a:rPr>
              <a:t>• </a:t>
            </a:r>
            <a:r>
              <a:rPr lang="ko-KR" altLang="en-US" sz="2000" b="1" dirty="0">
                <a:latin typeface="+mn-ea"/>
                <a:ea typeface="+mn-ea"/>
              </a:rPr>
              <a:t>실험 교재</a:t>
            </a:r>
            <a:r>
              <a:rPr lang="en-US" altLang="ko-KR" sz="2000" b="1" dirty="0">
                <a:latin typeface="+mn-ea"/>
                <a:ea typeface="+mn-ea"/>
              </a:rPr>
              <a:t>: </a:t>
            </a:r>
            <a:r>
              <a:rPr lang="ko-KR" altLang="en-US" sz="2000" b="1" dirty="0" err="1">
                <a:latin typeface="+mn-ea"/>
                <a:ea typeface="+mn-ea"/>
              </a:rPr>
              <a:t>기초회로</a:t>
            </a:r>
            <a:r>
              <a:rPr lang="ko-KR" altLang="en-US" sz="2000" b="1" dirty="0">
                <a:latin typeface="+mn-ea"/>
                <a:ea typeface="+mn-ea"/>
              </a:rPr>
              <a:t> 실험</a:t>
            </a:r>
            <a:r>
              <a:rPr lang="en-US" altLang="ko-KR" sz="2000" b="1" dirty="0">
                <a:latin typeface="+mn-ea"/>
                <a:ea typeface="+mn-ea"/>
              </a:rPr>
              <a:t>, </a:t>
            </a:r>
            <a:r>
              <a:rPr lang="ko-KR" altLang="en-US" sz="2000" b="1" dirty="0">
                <a:latin typeface="+mn-ea"/>
                <a:ea typeface="+mn-ea"/>
              </a:rPr>
              <a:t>디지털 실험</a:t>
            </a:r>
            <a:r>
              <a:rPr lang="en-US" altLang="ko-KR" sz="2000" b="1" dirty="0">
                <a:latin typeface="+mn-ea"/>
                <a:ea typeface="+mn-ea"/>
              </a:rPr>
              <a:t>, </a:t>
            </a:r>
            <a:r>
              <a:rPr lang="ko-KR" altLang="en-US" sz="2000" b="1" dirty="0">
                <a:latin typeface="+mn-ea"/>
                <a:ea typeface="+mn-ea"/>
              </a:rPr>
              <a:t>충북대전기전자공학부</a:t>
            </a:r>
            <a:r>
              <a:rPr lang="en-US" altLang="ko-KR" sz="2000" b="1" dirty="0">
                <a:latin typeface="+mn-ea"/>
                <a:ea typeface="+mn-ea"/>
              </a:rPr>
              <a:t>, </a:t>
            </a:r>
            <a:r>
              <a:rPr lang="ko-KR" altLang="en-US" sz="2000" b="1" dirty="0" err="1">
                <a:latin typeface="+mn-ea"/>
                <a:ea typeface="+mn-ea"/>
              </a:rPr>
              <a:t>내하출판사</a:t>
            </a:r>
            <a:r>
              <a:rPr lang="en-US" altLang="ko-KR" sz="2000" b="1" dirty="0">
                <a:latin typeface="+mn-ea"/>
                <a:ea typeface="+mn-ea"/>
              </a:rPr>
              <a:t>, 2016</a:t>
            </a:r>
          </a:p>
        </p:txBody>
      </p:sp>
      <p:pic>
        <p:nvPicPr>
          <p:cNvPr id="7" name="Picture 2" descr="북DB ㅣ 인터파크 책매거진 북DB">
            <a:extLst>
              <a:ext uri="{FF2B5EF4-FFF2-40B4-BE49-F238E27FC236}">
                <a16:creationId xmlns:a16="http://schemas.microsoft.com/office/drawing/2014/main" id="{45EF912E-F5C2-4668-A114-A54D82811B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4608" y="2060848"/>
            <a:ext cx="2969790" cy="4116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G마켓 - 반디앤루니스 &gt; 도서음반/e교육 &gt; 대학교재 &gt; 공학계열">
            <a:extLst>
              <a:ext uri="{FF2B5EF4-FFF2-40B4-BE49-F238E27FC236}">
                <a16:creationId xmlns:a16="http://schemas.microsoft.com/office/drawing/2014/main" id="{6FE270CB-78EE-44E5-A377-2ED98D64AC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9954" y="2095999"/>
            <a:ext cx="4006967" cy="4116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기초 및 디지털 실험 </a:t>
            </a:r>
            <a:r>
              <a:rPr lang="en-US" altLang="ko-KR" dirty="0"/>
              <a:t>II-OT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703285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5FC6948-A445-4BB3-8A9B-C026C9C43879}"/>
              </a:ext>
            </a:extLst>
          </p:cNvPr>
          <p:cNvSpPr txBox="1"/>
          <p:nvPr/>
        </p:nvSpPr>
        <p:spPr>
          <a:xfrm>
            <a:off x="289975" y="1135839"/>
            <a:ext cx="329444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600" b="1" dirty="0">
                <a:latin typeface="+mn-ea"/>
                <a:ea typeface="+mn-ea"/>
              </a:rPr>
              <a:t>보고서 제출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9BF254-87A2-2A59-64F8-106B9499F823}"/>
              </a:ext>
            </a:extLst>
          </p:cNvPr>
          <p:cNvSpPr txBox="1"/>
          <p:nvPr/>
        </p:nvSpPr>
        <p:spPr>
          <a:xfrm>
            <a:off x="299321" y="2105019"/>
            <a:ext cx="660724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latin typeface="+mn-ea"/>
                <a:ea typeface="+mn-ea"/>
              </a:rPr>
              <a:t>1. </a:t>
            </a:r>
            <a:r>
              <a:rPr lang="ko-KR" altLang="en-US" sz="2000" b="1" dirty="0">
                <a:latin typeface="+mn-ea"/>
                <a:ea typeface="+mn-ea"/>
              </a:rPr>
              <a:t>수업 당일 수업시간 전까지 보고서 제출 </a:t>
            </a:r>
            <a:endParaRPr lang="en-US" altLang="ko-KR" sz="2000" b="1" dirty="0">
              <a:latin typeface="+mn-ea"/>
              <a:ea typeface="+mn-ea"/>
            </a:endParaRPr>
          </a:p>
          <a:p>
            <a:r>
              <a:rPr lang="en-US" altLang="ko-KR" sz="2000" b="1" dirty="0">
                <a:latin typeface="+mn-ea"/>
                <a:ea typeface="+mn-ea"/>
              </a:rPr>
              <a:t>    (</a:t>
            </a:r>
            <a:r>
              <a:rPr lang="ko-KR" altLang="en-US" sz="2000" b="1" dirty="0">
                <a:latin typeface="+mn-ea"/>
                <a:ea typeface="+mn-ea"/>
              </a:rPr>
              <a:t>프린트 해서 책상 위에</a:t>
            </a:r>
            <a:r>
              <a:rPr lang="en-US" altLang="ko-KR" sz="2000" b="1" dirty="0">
                <a:latin typeface="+mn-ea"/>
                <a:ea typeface="+mn-ea"/>
              </a:rPr>
              <a:t>)</a:t>
            </a:r>
          </a:p>
          <a:p>
            <a:r>
              <a:rPr lang="en-US" altLang="ko-KR" sz="2000" b="1" dirty="0">
                <a:latin typeface="+mn-ea"/>
                <a:ea typeface="+mn-ea"/>
              </a:rPr>
              <a:t>    </a:t>
            </a:r>
            <a:r>
              <a:rPr lang="ko-KR" altLang="en-US" sz="2000" b="1" dirty="0">
                <a:latin typeface="+mn-ea"/>
                <a:ea typeface="+mn-ea"/>
              </a:rPr>
              <a:t>이후 제출은 감점 </a:t>
            </a:r>
            <a:endParaRPr lang="en-US" altLang="ko-KR" sz="2000" b="1" dirty="0">
              <a:latin typeface="+mn-ea"/>
              <a:ea typeface="+mn-ea"/>
            </a:endParaRPr>
          </a:p>
          <a:p>
            <a:endParaRPr lang="en-US" altLang="ko-KR" sz="2000" b="1" dirty="0">
              <a:latin typeface="+mn-ea"/>
              <a:ea typeface="+mn-ea"/>
            </a:endParaRPr>
          </a:p>
          <a:p>
            <a:r>
              <a:rPr lang="en-US" altLang="ko-KR" sz="2000" b="1" dirty="0">
                <a:latin typeface="+mn-ea"/>
                <a:ea typeface="+mn-ea"/>
              </a:rPr>
              <a:t>2. </a:t>
            </a:r>
            <a:r>
              <a:rPr lang="ko-KR" altLang="en-US" sz="2000" b="1" dirty="0">
                <a:latin typeface="+mn-ea"/>
                <a:ea typeface="+mn-ea"/>
              </a:rPr>
              <a:t>보고서 스캔한 </a:t>
            </a:r>
            <a:r>
              <a:rPr lang="en-US" altLang="ko-KR" sz="2000" b="1" dirty="0">
                <a:latin typeface="+mn-ea"/>
                <a:ea typeface="+mn-ea"/>
              </a:rPr>
              <a:t>PDF</a:t>
            </a:r>
            <a:r>
              <a:rPr lang="ko-KR" altLang="en-US" sz="2000" b="1" dirty="0">
                <a:latin typeface="+mn-ea"/>
                <a:ea typeface="+mn-ea"/>
              </a:rPr>
              <a:t>파일 이메일 제출                                                                  </a:t>
            </a:r>
            <a:endParaRPr lang="en-US" altLang="ko-KR" sz="2000" b="1" dirty="0">
              <a:latin typeface="+mn-ea"/>
              <a:ea typeface="+mn-ea"/>
            </a:endParaRPr>
          </a:p>
          <a:p>
            <a:r>
              <a:rPr lang="en-US" altLang="ko-KR" sz="2000" b="1" dirty="0">
                <a:latin typeface="+mn-ea"/>
                <a:ea typeface="+mn-ea"/>
              </a:rPr>
              <a:t>    shbssy0522a</a:t>
            </a:r>
            <a:r>
              <a:rPr lang="en-US" altLang="ko-KR" sz="2000" b="1" dirty="0">
                <a:latin typeface="+mn-ea"/>
              </a:rPr>
              <a:t>@chungbuk.ac.kr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기초 및 디지털 실험 </a:t>
            </a:r>
            <a:r>
              <a:rPr lang="en-US" altLang="ko-KR" dirty="0"/>
              <a:t>II-OT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613134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103E73A-7745-43CA-A036-5227A718EFB3}"/>
              </a:ext>
            </a:extLst>
          </p:cNvPr>
          <p:cNvSpPr txBox="1"/>
          <p:nvPr/>
        </p:nvSpPr>
        <p:spPr>
          <a:xfrm>
            <a:off x="344488" y="1124744"/>
            <a:ext cx="151836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성적평가</a:t>
            </a: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002048"/>
              </p:ext>
            </p:extLst>
          </p:nvPr>
        </p:nvGraphicFramePr>
        <p:xfrm>
          <a:off x="488504" y="1628800"/>
          <a:ext cx="8784976" cy="46061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200">
                  <a:extLst>
                    <a:ext uri="{9D8B030D-6E8A-4147-A177-3AD203B41FA5}">
                      <a16:colId xmlns:a16="http://schemas.microsoft.com/office/drawing/2014/main" val="528116706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3633109260"/>
                    </a:ext>
                  </a:extLst>
                </a:gridCol>
                <a:gridCol w="6264696">
                  <a:extLst>
                    <a:ext uri="{9D8B030D-6E8A-4147-A177-3AD203B41FA5}">
                      <a16:colId xmlns:a16="http://schemas.microsoft.com/office/drawing/2014/main" val="3828779601"/>
                    </a:ext>
                  </a:extLst>
                </a:gridCol>
              </a:tblGrid>
              <a:tr h="3346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평가항목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비율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세부사항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209322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>
                        <a:lnSpc>
                          <a:spcPts val="2000"/>
                        </a:lnSpc>
                      </a:pP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출석 및 태도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000"/>
                        </a:lnSpc>
                      </a:pP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15%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수업 한 시간 결석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1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점 감점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지각 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회 → 결석 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회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3360947"/>
                  </a:ext>
                </a:extLst>
              </a:tr>
              <a:tr h="1082040">
                <a:tc>
                  <a:txBody>
                    <a:bodyPr/>
                    <a:lstStyle/>
                    <a:p>
                      <a:pPr algn="ctr" latinLnBrk="1">
                        <a:lnSpc>
                          <a:spcPts val="2000"/>
                        </a:lnSpc>
                      </a:pP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조별 발표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10%</a:t>
                      </a:r>
                      <a:endParaRPr kumimoji="0" lang="ko-KR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발표는 조원 모두가 나눠서 발표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342900" marR="0" lvl="0" indent="-342900" algn="l" defTabSz="914400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PPT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발표 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15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분 이내</a:t>
                      </a:r>
                    </a:p>
                    <a:p>
                      <a:pPr marL="342900" indent="-342900" algn="l">
                        <a:lnSpc>
                          <a:spcPts val="2000"/>
                        </a:lnSpc>
                        <a:buFontTx/>
                        <a:buChar char="-"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내용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실험 이론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실험 방법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시뮬레이션 결과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회로도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그래프 파형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고찰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342900" indent="-342900" algn="l">
                        <a:lnSpc>
                          <a:spcPts val="2000"/>
                        </a:lnSpc>
                        <a:buFontTx/>
                        <a:buChar char="-"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발표 조는 수업 시작 전 미리 와서 발표 준비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반드시 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USB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에 넣어올 것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0851708"/>
                  </a:ext>
                </a:extLst>
              </a:tr>
              <a:tr h="1082040">
                <a:tc>
                  <a:txBody>
                    <a:bodyPr/>
                    <a:lstStyle/>
                    <a:p>
                      <a:pPr algn="ctr" latinLnBrk="1">
                        <a:lnSpc>
                          <a:spcPts val="2000"/>
                        </a:lnSpc>
                      </a:pP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예비 보고서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17%</a:t>
                      </a:r>
                      <a:endParaRPr kumimoji="0" lang="ko-KR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 algn="l">
                        <a:lnSpc>
                          <a:spcPts val="2000"/>
                        </a:lnSpc>
                        <a:buFontTx/>
                        <a:buChar char="-"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자필 작성 후 스캔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342900" indent="-342900" algn="l">
                        <a:lnSpc>
                          <a:spcPts val="2000"/>
                        </a:lnSpc>
                        <a:buFontTx/>
                        <a:buChar char="-"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실험 목적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이론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(2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페이지 이내 요약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), </a:t>
                      </a:r>
                      <a:r>
                        <a:rPr lang="ko-KR" altLang="en-US" sz="1200" b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예비보고서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문제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실험 방법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시뮬레이션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342900" indent="-342900" algn="l">
                        <a:lnSpc>
                          <a:spcPts val="2000"/>
                        </a:lnSpc>
                        <a:buFontTx/>
                        <a:buChar char="-"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시뮬레이션에 대한 자세한 설명 포함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342900" indent="-342900" algn="l">
                        <a:lnSpc>
                          <a:spcPts val="2000"/>
                        </a:lnSpc>
                        <a:buFontTx/>
                        <a:buChar char="-"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디지털 실험의 경우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b="0" u="sng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시뮬레이션 상에서 소자 미지원 시 데이터 시트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를 참고하여 회로의 동작을 상세히 기술할 것 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(PDF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파일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164611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>
                        <a:lnSpc>
                          <a:spcPts val="2000"/>
                        </a:lnSpc>
                      </a:pP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결과 보고서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18%</a:t>
                      </a:r>
                      <a:endParaRPr kumimoji="0" lang="ko-KR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 algn="l">
                        <a:lnSpc>
                          <a:spcPts val="2000"/>
                        </a:lnSpc>
                        <a:buFontTx/>
                        <a:buChar char="-"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실험 목적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실험 결과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실제 실험 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vs 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예비 보고서의 시뮬레이션 비교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),</a:t>
                      </a:r>
                    </a:p>
                    <a:p>
                      <a:pPr marL="0" indent="0" algn="l">
                        <a:lnSpc>
                          <a:spcPts val="2000"/>
                        </a:lnSpc>
                        <a:buFontTx/>
                        <a:buNone/>
                      </a:pPr>
                      <a:r>
                        <a:rPr lang="en-US" altLang="ko-KR" sz="12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     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결과보고서 문제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비고 및 고찰 순 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(PDF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파일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136092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>
                        <a:lnSpc>
                          <a:spcPts val="2000"/>
                        </a:lnSpc>
                      </a:pP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설계 보고서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5%</a:t>
                      </a:r>
                      <a:endParaRPr kumimoji="0" lang="ko-KR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실험 조건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이론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(2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페이지 이내 요약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), 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설계 과정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시뮬레이션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), 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고찰 순 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(PDF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파일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285750" marR="0" lvl="0" indent="-285750" algn="l" defTabSz="914400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시뮬레이션에 대한 자세한 설명 포함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9201068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>
                        <a:lnSpc>
                          <a:spcPts val="2000"/>
                        </a:lnSpc>
                      </a:pP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기말고사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45%</a:t>
                      </a:r>
                      <a:endParaRPr kumimoji="0" lang="ko-KR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필기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</a:t>
                      </a:r>
                      <a:r>
                        <a:rPr lang="en-US" altLang="ko-KR" sz="12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실기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49444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82C16BC2-2ADE-4E4F-8C54-D03DDBDB9CC0}"/>
              </a:ext>
            </a:extLst>
          </p:cNvPr>
          <p:cNvSpPr txBox="1"/>
          <p:nvPr/>
        </p:nvSpPr>
        <p:spPr>
          <a:xfrm>
            <a:off x="8081956" y="1340188"/>
            <a:ext cx="147955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200" b="1" dirty="0">
                <a:solidFill>
                  <a:srgbClr val="FF0000"/>
                </a:solidFill>
              </a:rPr>
              <a:t>*</a:t>
            </a:r>
            <a:r>
              <a:rPr lang="ko-KR" altLang="en-US" sz="1200" b="1" dirty="0">
                <a:solidFill>
                  <a:srgbClr val="FF0000"/>
                </a:solidFill>
              </a:rPr>
              <a:t>추후 </a:t>
            </a:r>
            <a:r>
              <a:rPr lang="ko-KR" altLang="en-US" sz="1200" b="1" dirty="0" err="1">
                <a:solidFill>
                  <a:srgbClr val="FF0000"/>
                </a:solidFill>
              </a:rPr>
              <a:t>변동가능</a:t>
            </a:r>
            <a:endParaRPr lang="ko-KR" altLang="en-US" sz="1200" dirty="0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기초 및 디지털 실험 </a:t>
            </a:r>
            <a:r>
              <a:rPr lang="en-US" altLang="ko-KR" dirty="0"/>
              <a:t>II-OT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546613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103E73A-7745-43CA-A036-5227A718EFB3}"/>
              </a:ext>
            </a:extLst>
          </p:cNvPr>
          <p:cNvSpPr txBox="1"/>
          <p:nvPr/>
        </p:nvSpPr>
        <p:spPr>
          <a:xfrm>
            <a:off x="344488" y="1124744"/>
            <a:ext cx="18325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보고서 양식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2C16BC2-2ADE-4E4F-8C54-D03DDBDB9CC0}"/>
              </a:ext>
            </a:extLst>
          </p:cNvPr>
          <p:cNvSpPr txBox="1"/>
          <p:nvPr/>
        </p:nvSpPr>
        <p:spPr>
          <a:xfrm>
            <a:off x="8193360" y="1418002"/>
            <a:ext cx="147955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200" b="1" dirty="0">
                <a:solidFill>
                  <a:srgbClr val="FF0000"/>
                </a:solidFill>
              </a:rPr>
              <a:t>*</a:t>
            </a:r>
            <a:r>
              <a:rPr lang="ko-KR" altLang="en-US" sz="1200" b="1" dirty="0">
                <a:solidFill>
                  <a:srgbClr val="FF0000"/>
                </a:solidFill>
              </a:rPr>
              <a:t>추후 </a:t>
            </a:r>
            <a:r>
              <a:rPr lang="ko-KR" altLang="en-US" sz="1200" b="1" dirty="0" err="1">
                <a:solidFill>
                  <a:srgbClr val="FF0000"/>
                </a:solidFill>
              </a:rPr>
              <a:t>변동가능</a:t>
            </a:r>
            <a:endParaRPr lang="ko-KR" altLang="en-US" sz="1200" dirty="0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기초 및 디지털 실험 </a:t>
            </a:r>
            <a:r>
              <a:rPr lang="en-US" altLang="ko-KR" dirty="0"/>
              <a:t>II-OT</a:t>
            </a:r>
            <a:endParaRPr lang="ko-KR" altLang="en-US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90CCD6BF-C920-45C7-9D98-6F5A21EE46E2}"/>
              </a:ext>
            </a:extLst>
          </p:cNvPr>
          <p:cNvSpPr/>
          <p:nvPr/>
        </p:nvSpPr>
        <p:spPr>
          <a:xfrm>
            <a:off x="464481" y="1662862"/>
            <a:ext cx="210185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• </a:t>
            </a:r>
            <a:r>
              <a:rPr lang="ko-KR" altLang="en-US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시뮬레이션</a:t>
            </a:r>
            <a:r>
              <a:rPr lang="ko-KR" altLang="en-US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프로그램</a:t>
            </a:r>
            <a:r>
              <a:rPr lang="ko-KR" altLang="en-US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- 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PSPICE &amp; MATLAB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362B5553-BDA1-42BE-9C06-439D98BB9B20}"/>
              </a:ext>
            </a:extLst>
          </p:cNvPr>
          <p:cNvSpPr/>
          <p:nvPr/>
        </p:nvSpPr>
        <p:spPr>
          <a:xfrm>
            <a:off x="461668" y="2338575"/>
            <a:ext cx="6893234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• </a:t>
            </a:r>
            <a:r>
              <a:rPr lang="ko-KR" altLang="en-US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양식</a:t>
            </a:r>
            <a:endParaRPr lang="en-US" altLang="ko-KR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2400"/>
              </a:lnSpc>
            </a:pP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-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표지 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X,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첫 페이지 상단에 아래와 같이 보고서 </a:t>
            </a:r>
            <a:r>
              <a:rPr lang="ko-KR" altLang="en-US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구분</a:t>
            </a:r>
            <a:r>
              <a:rPr lang="en-US" altLang="ko-KR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실험 제목</a:t>
            </a:r>
            <a:r>
              <a:rPr lang="en-US" altLang="ko-KR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</a:t>
            </a:r>
            <a:r>
              <a:rPr lang="en-US" altLang="ko-KR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학번</a:t>
            </a:r>
            <a:r>
              <a:rPr lang="en-US" altLang="ko-KR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이름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기재</a:t>
            </a:r>
            <a:endParaRPr lang="en-US" altLang="ko-KR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2400"/>
              </a:lnSpc>
            </a:pP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-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양식 엄수</a:t>
            </a:r>
            <a:endParaRPr lang="en-US" altLang="ko-KR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2400"/>
              </a:lnSpc>
            </a:pP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-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예비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결과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설계 보고서는 각 실험 별로 각각 작성</a:t>
            </a:r>
            <a:endParaRPr lang="en-US" altLang="ko-KR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ts val="2400"/>
              </a:lnSpc>
            </a:pP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-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파일명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○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_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학번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_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이름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_</a:t>
            </a:r>
            <a:r>
              <a:rPr lang="ko-KR" altLang="en-US" sz="14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기초예비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○.pdf</a:t>
            </a:r>
          </a:p>
          <a:p>
            <a:pPr>
              <a:lnSpc>
                <a:spcPts val="2400"/>
              </a:lnSpc>
            </a:pP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   EX)</a:t>
            </a: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0412689"/>
              </p:ext>
            </p:extLst>
          </p:nvPr>
        </p:nvGraphicFramePr>
        <p:xfrm>
          <a:off x="693658" y="4785345"/>
          <a:ext cx="8784976" cy="589534"/>
        </p:xfrm>
        <a:graphic>
          <a:graphicData uri="http://schemas.openxmlformats.org/drawingml/2006/table">
            <a:tbl>
              <a:tblPr/>
              <a:tblGrid>
                <a:gridCol w="1123465">
                  <a:extLst>
                    <a:ext uri="{9D8B030D-6E8A-4147-A177-3AD203B41FA5}">
                      <a16:colId xmlns:a16="http://schemas.microsoft.com/office/drawing/2014/main" val="879964912"/>
                    </a:ext>
                  </a:extLst>
                </a:gridCol>
                <a:gridCol w="3984804">
                  <a:extLst>
                    <a:ext uri="{9D8B030D-6E8A-4147-A177-3AD203B41FA5}">
                      <a16:colId xmlns:a16="http://schemas.microsoft.com/office/drawing/2014/main" val="2989946487"/>
                    </a:ext>
                  </a:extLst>
                </a:gridCol>
                <a:gridCol w="791020">
                  <a:extLst>
                    <a:ext uri="{9D8B030D-6E8A-4147-A177-3AD203B41FA5}">
                      <a16:colId xmlns:a16="http://schemas.microsoft.com/office/drawing/2014/main" val="1355531560"/>
                    </a:ext>
                  </a:extLst>
                </a:gridCol>
                <a:gridCol w="1612232">
                  <a:extLst>
                    <a:ext uri="{9D8B030D-6E8A-4147-A177-3AD203B41FA5}">
                      <a16:colId xmlns:a16="http://schemas.microsoft.com/office/drawing/2014/main" val="1254642569"/>
                    </a:ext>
                  </a:extLst>
                </a:gridCol>
                <a:gridCol w="1273455">
                  <a:extLst>
                    <a:ext uri="{9D8B030D-6E8A-4147-A177-3AD203B41FA5}">
                      <a16:colId xmlns:a16="http://schemas.microsoft.com/office/drawing/2014/main" val="3437535294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구분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실험 제목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○ 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조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학번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이름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9521206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예비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3-8. </a:t>
                      </a: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실효값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(</a:t>
                      </a: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RMS)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계산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0248468"/>
                  </a:ext>
                </a:extLst>
              </a:tr>
            </a:tbl>
          </a:graphicData>
        </a:graphic>
      </p:graphicFrame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218644"/>
              </p:ext>
            </p:extLst>
          </p:nvPr>
        </p:nvGraphicFramePr>
        <p:xfrm>
          <a:off x="693658" y="5597891"/>
          <a:ext cx="8784976" cy="589534"/>
        </p:xfrm>
        <a:graphic>
          <a:graphicData uri="http://schemas.openxmlformats.org/drawingml/2006/table">
            <a:tbl>
              <a:tblPr/>
              <a:tblGrid>
                <a:gridCol w="1123465">
                  <a:extLst>
                    <a:ext uri="{9D8B030D-6E8A-4147-A177-3AD203B41FA5}">
                      <a16:colId xmlns:a16="http://schemas.microsoft.com/office/drawing/2014/main" val="1506572964"/>
                    </a:ext>
                  </a:extLst>
                </a:gridCol>
                <a:gridCol w="3984804">
                  <a:extLst>
                    <a:ext uri="{9D8B030D-6E8A-4147-A177-3AD203B41FA5}">
                      <a16:colId xmlns:a16="http://schemas.microsoft.com/office/drawing/2014/main" val="603425892"/>
                    </a:ext>
                  </a:extLst>
                </a:gridCol>
                <a:gridCol w="791020">
                  <a:extLst>
                    <a:ext uri="{9D8B030D-6E8A-4147-A177-3AD203B41FA5}">
                      <a16:colId xmlns:a16="http://schemas.microsoft.com/office/drawing/2014/main" val="1851681885"/>
                    </a:ext>
                  </a:extLst>
                </a:gridCol>
                <a:gridCol w="1612232">
                  <a:extLst>
                    <a:ext uri="{9D8B030D-6E8A-4147-A177-3AD203B41FA5}">
                      <a16:colId xmlns:a16="http://schemas.microsoft.com/office/drawing/2014/main" val="1419112389"/>
                    </a:ext>
                  </a:extLst>
                </a:gridCol>
                <a:gridCol w="1273455">
                  <a:extLst>
                    <a:ext uri="{9D8B030D-6E8A-4147-A177-3AD203B41FA5}">
                      <a16:colId xmlns:a16="http://schemas.microsoft.com/office/drawing/2014/main" val="820918470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구분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실험 제목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○ 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조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학번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이름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9869772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결과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3-8. </a:t>
                      </a: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실효값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(</a:t>
                      </a: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RMS)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계산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8768875"/>
                  </a:ext>
                </a:extLst>
              </a:tr>
            </a:tbl>
          </a:graphicData>
        </a:graphic>
      </p:graphicFrame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992180" y="3937415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한컴바탕"/>
              </a:rPr>
              <a:t>  </a:t>
            </a:r>
            <a:endParaRPr kumimoji="0" lang="ko-KR" altLang="ko-KR" sz="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한컴바탕"/>
              </a:rPr>
              <a:t>  </a:t>
            </a:r>
            <a:endParaRPr kumimoji="0" lang="ko-KR" altLang="ko-KR" sz="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한컴바탕"/>
              </a:rPr>
              <a:t>  </a:t>
            </a:r>
            <a:endParaRPr kumimoji="0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1712640" y="3927110"/>
            <a:ext cx="7632848" cy="622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</a:pPr>
            <a:r>
              <a:rPr lang="ko-KR" altLang="en-US" sz="1300" dirty="0">
                <a:latin typeface="+mn-ea"/>
                <a:ea typeface="+mn-ea"/>
              </a:rPr>
              <a:t>“</a:t>
            </a:r>
            <a:r>
              <a:rPr lang="en-US" altLang="ko-KR" sz="1300" dirty="0">
                <a:latin typeface="+mn-ea"/>
                <a:ea typeface="+mn-ea"/>
              </a:rPr>
              <a:t>1</a:t>
            </a:r>
            <a:r>
              <a:rPr lang="ko-KR" altLang="en-US" sz="1300" dirty="0">
                <a:latin typeface="+mn-ea"/>
                <a:ea typeface="+mn-ea"/>
              </a:rPr>
              <a:t>조</a:t>
            </a:r>
            <a:r>
              <a:rPr lang="en-US" altLang="ko-KR" sz="1300" dirty="0">
                <a:latin typeface="+mn-ea"/>
                <a:ea typeface="+mn-ea"/>
              </a:rPr>
              <a:t>_2023000000_</a:t>
            </a:r>
            <a:r>
              <a:rPr lang="ko-KR" altLang="en-US" sz="1300" dirty="0">
                <a:latin typeface="+mn-ea"/>
                <a:ea typeface="+mn-ea"/>
              </a:rPr>
              <a:t>홍길동</a:t>
            </a:r>
            <a:r>
              <a:rPr lang="en-US" altLang="ko-KR" sz="1300" dirty="0">
                <a:latin typeface="+mn-ea"/>
                <a:ea typeface="+mn-ea"/>
              </a:rPr>
              <a:t>_</a:t>
            </a:r>
            <a:r>
              <a:rPr lang="ko-KR" altLang="en-US" sz="1300" dirty="0" err="1">
                <a:latin typeface="+mn-ea"/>
                <a:ea typeface="+mn-ea"/>
              </a:rPr>
              <a:t>기초예비</a:t>
            </a:r>
            <a:r>
              <a:rPr lang="en-US" altLang="ko-KR" sz="1300" dirty="0">
                <a:latin typeface="+mn-ea"/>
                <a:ea typeface="+mn-ea"/>
              </a:rPr>
              <a:t>3-8”           </a:t>
            </a:r>
            <a:r>
              <a:rPr lang="ko-KR" altLang="en-US" sz="1300" dirty="0">
                <a:latin typeface="+mn-ea"/>
                <a:ea typeface="+mn-ea"/>
              </a:rPr>
              <a:t>“</a:t>
            </a:r>
            <a:r>
              <a:rPr lang="en-US" altLang="ko-KR" sz="1300" dirty="0">
                <a:latin typeface="+mn-ea"/>
                <a:ea typeface="+mn-ea"/>
              </a:rPr>
              <a:t>1</a:t>
            </a:r>
            <a:r>
              <a:rPr lang="ko-KR" altLang="en-US" sz="1300" dirty="0">
                <a:latin typeface="+mn-ea"/>
                <a:ea typeface="+mn-ea"/>
              </a:rPr>
              <a:t>조</a:t>
            </a:r>
            <a:r>
              <a:rPr lang="en-US" altLang="ko-KR" sz="1300" dirty="0">
                <a:latin typeface="+mn-ea"/>
                <a:ea typeface="+mn-ea"/>
              </a:rPr>
              <a:t>_2023000000_</a:t>
            </a:r>
            <a:r>
              <a:rPr lang="ko-KR" altLang="en-US" sz="1300" dirty="0">
                <a:latin typeface="+mn-ea"/>
                <a:ea typeface="+mn-ea"/>
              </a:rPr>
              <a:t>홍길동</a:t>
            </a:r>
            <a:r>
              <a:rPr lang="en-US" altLang="ko-KR" sz="1300" dirty="0">
                <a:latin typeface="+mn-ea"/>
                <a:ea typeface="+mn-ea"/>
              </a:rPr>
              <a:t>_</a:t>
            </a:r>
            <a:r>
              <a:rPr lang="ko-KR" altLang="en-US" sz="1300" dirty="0" err="1">
                <a:latin typeface="+mn-ea"/>
                <a:ea typeface="+mn-ea"/>
              </a:rPr>
              <a:t>기초결과</a:t>
            </a:r>
            <a:r>
              <a:rPr lang="en-US" altLang="ko-KR" sz="1300" dirty="0">
                <a:latin typeface="+mn-ea"/>
                <a:ea typeface="+mn-ea"/>
              </a:rPr>
              <a:t>3-8”</a:t>
            </a:r>
            <a:endParaRPr lang="ko-KR" altLang="en-US" sz="1300" dirty="0">
              <a:latin typeface="+mn-ea"/>
              <a:ea typeface="+mn-ea"/>
            </a:endParaRPr>
          </a:p>
          <a:p>
            <a:pPr>
              <a:lnSpc>
                <a:spcPts val="2200"/>
              </a:lnSpc>
            </a:pPr>
            <a:r>
              <a:rPr lang="ko-KR" altLang="en-US" sz="1300" dirty="0">
                <a:latin typeface="+mn-ea"/>
                <a:ea typeface="+mn-ea"/>
              </a:rPr>
              <a:t>“</a:t>
            </a:r>
            <a:r>
              <a:rPr lang="en-US" altLang="ko-KR" sz="1300" dirty="0">
                <a:latin typeface="+mn-ea"/>
                <a:ea typeface="+mn-ea"/>
              </a:rPr>
              <a:t>1</a:t>
            </a:r>
            <a:r>
              <a:rPr lang="ko-KR" altLang="en-US" sz="1300" dirty="0">
                <a:latin typeface="+mn-ea"/>
                <a:ea typeface="+mn-ea"/>
              </a:rPr>
              <a:t>조</a:t>
            </a:r>
            <a:r>
              <a:rPr lang="en-US" altLang="ko-KR" sz="1300" dirty="0">
                <a:latin typeface="+mn-ea"/>
                <a:ea typeface="+mn-ea"/>
              </a:rPr>
              <a:t>_2023000000_</a:t>
            </a:r>
            <a:r>
              <a:rPr lang="ko-KR" altLang="en-US" sz="1300" dirty="0">
                <a:latin typeface="+mn-ea"/>
                <a:ea typeface="+mn-ea"/>
              </a:rPr>
              <a:t>홍길동</a:t>
            </a:r>
            <a:r>
              <a:rPr lang="en-US" altLang="ko-KR" sz="1300" dirty="0">
                <a:latin typeface="+mn-ea"/>
                <a:ea typeface="+mn-ea"/>
              </a:rPr>
              <a:t>_</a:t>
            </a:r>
            <a:r>
              <a:rPr lang="ko-KR" altLang="en-US" sz="1300" dirty="0" err="1">
                <a:latin typeface="+mn-ea"/>
                <a:ea typeface="+mn-ea"/>
              </a:rPr>
              <a:t>디지털예비</a:t>
            </a:r>
            <a:r>
              <a:rPr lang="en-US" altLang="ko-KR" sz="1300" dirty="0">
                <a:latin typeface="+mn-ea"/>
                <a:ea typeface="+mn-ea"/>
              </a:rPr>
              <a:t>8”           </a:t>
            </a:r>
            <a:r>
              <a:rPr lang="ko-KR" altLang="en-US" sz="1300" dirty="0">
                <a:latin typeface="+mn-ea"/>
                <a:ea typeface="+mn-ea"/>
              </a:rPr>
              <a:t>“</a:t>
            </a:r>
            <a:r>
              <a:rPr lang="en-US" altLang="ko-KR" sz="1300" dirty="0">
                <a:latin typeface="+mn-ea"/>
                <a:ea typeface="+mn-ea"/>
              </a:rPr>
              <a:t>1</a:t>
            </a:r>
            <a:r>
              <a:rPr lang="ko-KR" altLang="en-US" sz="1300" dirty="0">
                <a:latin typeface="+mn-ea"/>
                <a:ea typeface="+mn-ea"/>
              </a:rPr>
              <a:t>조</a:t>
            </a:r>
            <a:r>
              <a:rPr lang="en-US" altLang="ko-KR" sz="1300" dirty="0">
                <a:latin typeface="+mn-ea"/>
                <a:ea typeface="+mn-ea"/>
              </a:rPr>
              <a:t>_2023000000_</a:t>
            </a:r>
            <a:r>
              <a:rPr lang="ko-KR" altLang="en-US" sz="1300" dirty="0">
                <a:latin typeface="+mn-ea"/>
                <a:ea typeface="+mn-ea"/>
              </a:rPr>
              <a:t>홍길동</a:t>
            </a:r>
            <a:r>
              <a:rPr lang="en-US" altLang="ko-KR" sz="1300" dirty="0">
                <a:latin typeface="+mn-ea"/>
                <a:ea typeface="+mn-ea"/>
              </a:rPr>
              <a:t>_</a:t>
            </a:r>
            <a:r>
              <a:rPr lang="ko-KR" altLang="en-US" sz="1300" dirty="0" err="1">
                <a:latin typeface="+mn-ea"/>
                <a:ea typeface="+mn-ea"/>
              </a:rPr>
              <a:t>디지털결과</a:t>
            </a:r>
            <a:r>
              <a:rPr lang="en-US" altLang="ko-KR" sz="1300" dirty="0">
                <a:latin typeface="+mn-ea"/>
                <a:ea typeface="+mn-ea"/>
              </a:rPr>
              <a:t>8” </a:t>
            </a:r>
            <a:endParaRPr lang="ko-KR" altLang="en-US" sz="13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264692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103E73A-7745-43CA-A036-5227A718EFB3}"/>
              </a:ext>
            </a:extLst>
          </p:cNvPr>
          <p:cNvSpPr txBox="1"/>
          <p:nvPr/>
        </p:nvSpPr>
        <p:spPr>
          <a:xfrm>
            <a:off x="344488" y="1124744"/>
            <a:ext cx="1524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실험 계획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2C16BC2-2ADE-4E4F-8C54-D03DDBDB9CC0}"/>
              </a:ext>
            </a:extLst>
          </p:cNvPr>
          <p:cNvSpPr txBox="1"/>
          <p:nvPr/>
        </p:nvSpPr>
        <p:spPr>
          <a:xfrm>
            <a:off x="8265368" y="1261303"/>
            <a:ext cx="147955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200" b="1" dirty="0">
                <a:solidFill>
                  <a:srgbClr val="FF0000"/>
                </a:solidFill>
              </a:rPr>
              <a:t>*</a:t>
            </a:r>
            <a:r>
              <a:rPr lang="ko-KR" altLang="en-US" sz="1200" b="1" dirty="0">
                <a:solidFill>
                  <a:srgbClr val="FF0000"/>
                </a:solidFill>
              </a:rPr>
              <a:t>추후 변동 가능</a:t>
            </a:r>
            <a:endParaRPr lang="ko-KR" altLang="en-US" sz="1200" dirty="0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기초 및 디지털 실험 </a:t>
            </a:r>
            <a:r>
              <a:rPr lang="en-US" altLang="ko-KR" dirty="0"/>
              <a:t>II-OT</a:t>
            </a:r>
            <a:endParaRPr lang="ko-KR" altLang="en-US" dirty="0"/>
          </a:p>
        </p:txBody>
      </p:sp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DBCEA6BD-1EEB-2019-07A5-201F988E2D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6573979"/>
              </p:ext>
            </p:extLst>
          </p:nvPr>
        </p:nvGraphicFramePr>
        <p:xfrm>
          <a:off x="573708" y="1658164"/>
          <a:ext cx="8249617" cy="4578894"/>
        </p:xfrm>
        <a:graphic>
          <a:graphicData uri="http://schemas.openxmlformats.org/drawingml/2006/table">
            <a:tbl>
              <a:tblPr/>
              <a:tblGrid>
                <a:gridCol w="446198">
                  <a:extLst>
                    <a:ext uri="{9D8B030D-6E8A-4147-A177-3AD203B41FA5}">
                      <a16:colId xmlns:a16="http://schemas.microsoft.com/office/drawing/2014/main" val="3266881141"/>
                    </a:ext>
                  </a:extLst>
                </a:gridCol>
                <a:gridCol w="725775">
                  <a:extLst>
                    <a:ext uri="{9D8B030D-6E8A-4147-A177-3AD203B41FA5}">
                      <a16:colId xmlns:a16="http://schemas.microsoft.com/office/drawing/2014/main" val="1711628373"/>
                    </a:ext>
                  </a:extLst>
                </a:gridCol>
                <a:gridCol w="2785881">
                  <a:extLst>
                    <a:ext uri="{9D8B030D-6E8A-4147-A177-3AD203B41FA5}">
                      <a16:colId xmlns:a16="http://schemas.microsoft.com/office/drawing/2014/main" val="301220449"/>
                    </a:ext>
                  </a:extLst>
                </a:gridCol>
                <a:gridCol w="1807058">
                  <a:extLst>
                    <a:ext uri="{9D8B030D-6E8A-4147-A177-3AD203B41FA5}">
                      <a16:colId xmlns:a16="http://schemas.microsoft.com/office/drawing/2014/main" val="3172849871"/>
                    </a:ext>
                  </a:extLst>
                </a:gridCol>
                <a:gridCol w="1710724">
                  <a:extLst>
                    <a:ext uri="{9D8B030D-6E8A-4147-A177-3AD203B41FA5}">
                      <a16:colId xmlns:a16="http://schemas.microsoft.com/office/drawing/2014/main" val="787534132"/>
                    </a:ext>
                  </a:extLst>
                </a:gridCol>
                <a:gridCol w="773981">
                  <a:extLst>
                    <a:ext uri="{9D8B030D-6E8A-4147-A177-3AD203B41FA5}">
                      <a16:colId xmlns:a16="http://schemas.microsoft.com/office/drawing/2014/main" val="3709362373"/>
                    </a:ext>
                  </a:extLst>
                </a:gridCol>
              </a:tblGrid>
              <a:tr h="25975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504000101010101" pitchFamily="18" charset="-127"/>
                        </a:rPr>
                        <a:t>1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ea typeface="함초롬바탕" panose="02030504000101010101" pitchFamily="18" charset="-127"/>
                        </a:rPr>
                        <a:t>주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504000101010101" pitchFamily="18" charset="-127"/>
                        </a:rPr>
                        <a:t>09.07</a:t>
                      </a:r>
                      <a:endParaRPr lang="en-US" sz="105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ea typeface="함초롬바탕" panose="02030504000101010101" pitchFamily="18" charset="-127"/>
                        </a:rPr>
                        <a:t>실험수행 요령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504000101010101" pitchFamily="18" charset="-127"/>
                        </a:rPr>
                        <a:t>,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ea typeface="함초롬바탕" panose="02030504000101010101" pitchFamily="18" charset="-127"/>
                        </a:rPr>
                        <a:t>실험 시 주의사항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504000101010101" pitchFamily="18" charset="-127"/>
                        </a:rPr>
                        <a:t>,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ea typeface="함초롬바탕" panose="02030504000101010101" pitchFamily="18" charset="-127"/>
                        </a:rPr>
                        <a:t>조 편성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9742038"/>
                  </a:ext>
                </a:extLst>
              </a:tr>
              <a:tr h="25975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504000101010101" pitchFamily="18" charset="-127"/>
                        </a:rPr>
                        <a:t>2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ea typeface="함초롬바탕" panose="02030504000101010101" pitchFamily="18" charset="-127"/>
                        </a:rPr>
                        <a:t>주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 kern="0" spc="0" dirty="0">
                          <a:solidFill>
                            <a:schemeClr val="tx1"/>
                          </a:solidFill>
                          <a:effectLst/>
                          <a:latin typeface="함초롬바탕" panose="02030504000101010101" pitchFamily="18" charset="-127"/>
                        </a:rPr>
                        <a:t>09.14</a:t>
                      </a:r>
                      <a:endParaRPr lang="en-US" sz="1050" b="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실험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: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기초회로실험 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</a:rPr>
                        <a:t>3-8, 3-9</a:t>
                      </a:r>
                      <a:endParaRPr lang="en-US" altLang="ko-KR" sz="1050" kern="0" spc="0" dirty="0">
                        <a:solidFill>
                          <a:srgbClr val="000000"/>
                        </a:solidFill>
                        <a:effectLst/>
                        <a:latin typeface="함초롱바탕"/>
                        <a:ea typeface="함초롬바탕" panose="02030504000101010101" pitchFamily="18" charset="-127"/>
                      </a:endParaRP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예비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</a:rPr>
                        <a:t>: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기초회로 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</a:rPr>
                        <a:t>3-8, 3-9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함초롱바탕"/>
                      </a:endParaRP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함초롱바탕"/>
                      </a:endParaRP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6084260"/>
                  </a:ext>
                </a:extLst>
              </a:tr>
              <a:tr h="33176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504000101010101" pitchFamily="18" charset="-127"/>
                        </a:rPr>
                        <a:t>3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ea typeface="함초롬바탕" panose="02030504000101010101" pitchFamily="18" charset="-127"/>
                        </a:rPr>
                        <a:t>주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 kern="0" spc="0" dirty="0">
                          <a:solidFill>
                            <a:schemeClr val="tx1"/>
                          </a:solidFill>
                          <a:effectLst/>
                          <a:latin typeface="함초롬바탕" panose="02030504000101010101" pitchFamily="18" charset="-127"/>
                        </a:rPr>
                        <a:t>09.21</a:t>
                      </a:r>
                      <a:endParaRPr lang="en-US" sz="1050" b="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kern="0" spc="0" dirty="0">
                          <a:solidFill>
                            <a:schemeClr val="tx1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실험</a:t>
                      </a:r>
                      <a:r>
                        <a:rPr lang="en-US" altLang="ko-KR" sz="1050" b="0" kern="0" spc="0" dirty="0">
                          <a:solidFill>
                            <a:schemeClr val="tx1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: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실험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: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기초회로실험 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</a:rPr>
                        <a:t>3-10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함초롱바탕"/>
                      </a:endParaRP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예비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</a:rPr>
                        <a:t>: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실험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: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기초회로 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3-10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함초롱바탕"/>
                      </a:endParaRP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kern="0" spc="0" dirty="0">
                          <a:solidFill>
                            <a:schemeClr val="tx1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결과</a:t>
                      </a:r>
                      <a:r>
                        <a:rPr lang="en-US" altLang="ko-KR" sz="1050" b="0" kern="0" spc="0" dirty="0">
                          <a:solidFill>
                            <a:schemeClr val="tx1"/>
                          </a:solidFill>
                          <a:effectLst/>
                          <a:latin typeface="함초롱바탕"/>
                        </a:rPr>
                        <a:t>: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기초회로 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</a:rPr>
                        <a:t>3-8, 3-9</a:t>
                      </a:r>
                      <a:endParaRPr lang="ko-KR" altLang="en-US" sz="1050" b="0" kern="0" spc="0" dirty="0">
                        <a:solidFill>
                          <a:schemeClr val="tx1"/>
                        </a:solidFill>
                        <a:effectLst/>
                        <a:latin typeface="함초롱바탕"/>
                      </a:endParaRP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468615"/>
                  </a:ext>
                </a:extLst>
              </a:tr>
              <a:tr h="33176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504000101010101" pitchFamily="18" charset="-127"/>
                        </a:rPr>
                        <a:t>4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ea typeface="함초롬바탕" panose="02030504000101010101" pitchFamily="18" charset="-127"/>
                        </a:rPr>
                        <a:t>주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 kern="0" spc="0" dirty="0">
                          <a:solidFill>
                            <a:schemeClr val="tx1"/>
                          </a:solidFill>
                          <a:effectLst/>
                          <a:latin typeface="함초롬바탕" panose="02030504000101010101" pitchFamily="18" charset="-127"/>
                        </a:rPr>
                        <a:t>09.28</a:t>
                      </a:r>
                      <a:endParaRPr lang="en-US" sz="1050" b="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kern="0" spc="0" dirty="0">
                          <a:solidFill>
                            <a:schemeClr val="tx1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실험</a:t>
                      </a:r>
                      <a:r>
                        <a:rPr lang="en-US" altLang="ko-KR" sz="1050" b="0" kern="0" spc="0" dirty="0">
                          <a:solidFill>
                            <a:schemeClr val="tx1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: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기초회로실험 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</a:rPr>
                        <a:t>3-11, 3-12</a:t>
                      </a:r>
                      <a:endParaRPr lang="ko-KR" altLang="en-US" sz="1050" b="1" kern="0" spc="0" dirty="0">
                        <a:solidFill>
                          <a:srgbClr val="7030A0"/>
                        </a:solidFill>
                        <a:effectLst/>
                      </a:endParaRP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kern="0" spc="0" dirty="0">
                          <a:solidFill>
                            <a:schemeClr val="tx1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예비</a:t>
                      </a:r>
                      <a:r>
                        <a:rPr lang="en-US" altLang="ko-KR" sz="1050" b="0" kern="0" spc="0" dirty="0">
                          <a:solidFill>
                            <a:schemeClr val="tx1"/>
                          </a:solidFill>
                          <a:effectLst/>
                          <a:latin typeface="함초롱바탕"/>
                        </a:rPr>
                        <a:t>: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기초회로 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</a:rPr>
                        <a:t>3-11, 3-12</a:t>
                      </a:r>
                      <a:endParaRPr lang="ko-KR" altLang="en-US" sz="1050" b="0" kern="0" spc="0" dirty="0">
                        <a:solidFill>
                          <a:schemeClr val="tx1"/>
                        </a:solidFill>
                        <a:effectLst/>
                        <a:latin typeface="함초롱바탕"/>
                      </a:endParaRP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kern="0" spc="0" dirty="0">
                          <a:solidFill>
                            <a:schemeClr val="tx1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결과</a:t>
                      </a:r>
                      <a:r>
                        <a:rPr lang="en-US" altLang="ko-KR" sz="1050" b="0" kern="0" spc="0" dirty="0">
                          <a:solidFill>
                            <a:schemeClr val="tx1"/>
                          </a:solidFill>
                          <a:effectLst/>
                          <a:latin typeface="함초롱바탕"/>
                        </a:rPr>
                        <a:t>: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기초회로 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3-10</a:t>
                      </a:r>
                      <a:endParaRPr lang="ko-KR" altLang="en-US" sz="1050" b="0" kern="0" spc="0" dirty="0">
                        <a:solidFill>
                          <a:schemeClr val="tx1"/>
                        </a:solidFill>
                        <a:effectLst/>
                        <a:latin typeface="함초롱바탕"/>
                      </a:endParaRP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4404717"/>
                  </a:ext>
                </a:extLst>
              </a:tr>
              <a:tr h="40419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kern="0" spc="0" dirty="0">
                          <a:solidFill>
                            <a:srgbClr val="FF0000"/>
                          </a:solidFill>
                          <a:effectLst/>
                        </a:rPr>
                        <a:t>10.05</a:t>
                      </a: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50" b="1" kern="0" spc="0" dirty="0">
                        <a:solidFill>
                          <a:srgbClr val="7030A0"/>
                        </a:solidFill>
                        <a:effectLst/>
                      </a:endParaRP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50" b="0" kern="0" spc="0" dirty="0">
                        <a:solidFill>
                          <a:schemeClr val="tx1"/>
                        </a:solidFill>
                        <a:effectLst/>
                        <a:latin typeface="함초롱바탕"/>
                      </a:endParaRP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함초롱바탕"/>
                      </a:endParaRP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99628"/>
                  </a:ext>
                </a:extLst>
              </a:tr>
              <a:tr h="13263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504000101010101" pitchFamily="18" charset="-127"/>
                        </a:rPr>
                        <a:t>5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504000101010101" pitchFamily="18" charset="-127"/>
                        </a:rPr>
                        <a:t>주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 kern="0" spc="0" dirty="0">
                          <a:solidFill>
                            <a:schemeClr val="tx1"/>
                          </a:solidFill>
                          <a:effectLst/>
                          <a:latin typeface="함초롬바탕" panose="02030504000101010101" pitchFamily="18" charset="-127"/>
                        </a:rPr>
                        <a:t>10.12</a:t>
                      </a:r>
                      <a:endParaRPr lang="en-US" sz="1050" b="1" kern="0" spc="0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kern="0" spc="0" dirty="0">
                          <a:solidFill>
                            <a:schemeClr val="tx1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실험</a:t>
                      </a:r>
                      <a:r>
                        <a:rPr lang="en-US" altLang="ko-KR" sz="1050" b="0" kern="0" spc="0" dirty="0">
                          <a:solidFill>
                            <a:schemeClr val="tx1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: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기초회로실험 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</a:rPr>
                        <a:t>3-13</a:t>
                      </a:r>
                      <a:endParaRPr lang="ko-KR" altLang="en-US" sz="1050" b="1" kern="0" spc="0" dirty="0">
                        <a:solidFill>
                          <a:srgbClr val="7030A0"/>
                        </a:solidFill>
                        <a:effectLst/>
                      </a:endParaRP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kern="0" spc="0" dirty="0">
                          <a:solidFill>
                            <a:schemeClr val="tx1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예비</a:t>
                      </a:r>
                      <a:r>
                        <a:rPr lang="en-US" altLang="ko-KR" sz="1050" b="0" kern="0" spc="0" dirty="0">
                          <a:solidFill>
                            <a:schemeClr val="tx1"/>
                          </a:solidFill>
                          <a:effectLst/>
                          <a:latin typeface="함초롱바탕"/>
                        </a:rPr>
                        <a:t>: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기초회로 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</a:rPr>
                        <a:t>3-13</a:t>
                      </a:r>
                      <a:endParaRPr lang="ko-KR" altLang="en-US" sz="1050" b="0" kern="0" spc="0" dirty="0">
                        <a:solidFill>
                          <a:schemeClr val="tx1"/>
                        </a:solidFill>
                        <a:effectLst/>
                        <a:latin typeface="함초롱바탕"/>
                      </a:endParaRP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결과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</a:rPr>
                        <a:t>: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기초회로 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</a:rPr>
                        <a:t>3-11, 3-12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함초롱바탕"/>
                      </a:endParaRP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4808098"/>
                  </a:ext>
                </a:extLst>
              </a:tr>
              <a:tr h="13263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504000101010101" pitchFamily="18" charset="-127"/>
                          <a:ea typeface="함초롬바탕" panose="02030504000101010101" pitchFamily="18" charset="-127"/>
                        </a:rPr>
                        <a:t>6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ea typeface="함초롬바탕" panose="02030504000101010101" pitchFamily="18" charset="-127"/>
                        </a:rPr>
                        <a:t>주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504000101010101" pitchFamily="18" charset="-127"/>
                        </a:rPr>
                        <a:t>10.19</a:t>
                      </a:r>
                      <a:endParaRPr lang="en-US" sz="105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실험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: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디지털실험 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8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</a:rPr>
                        <a:t> </a:t>
                      </a:r>
                      <a:r>
                        <a:rPr lang="en-US" altLang="ko-KR" sz="1050" b="1" kern="0" spc="0" dirty="0">
                          <a:solidFill>
                            <a:schemeClr val="tx1"/>
                          </a:solidFill>
                          <a:effectLst/>
                          <a:latin typeface="함초롱바탕"/>
                        </a:rPr>
                        <a:t>(</a:t>
                      </a:r>
                      <a:r>
                        <a:rPr lang="ko-KR" altLang="en-US" sz="1050" b="1" u="sng" kern="0" spc="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함초롱바탕"/>
                          <a:ea typeface="함초롬바탕" panose="02030504000101010101" pitchFamily="18" charset="-127"/>
                        </a:rPr>
                        <a:t>설계과제</a:t>
                      </a:r>
                      <a:r>
                        <a:rPr lang="en-US" altLang="ko-KR" sz="1050" b="1" u="sng" kern="0" spc="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함초롱바탕"/>
                          <a:ea typeface="함초롬바탕" panose="02030504000101010101" pitchFamily="18" charset="-127"/>
                        </a:rPr>
                        <a:t>3</a:t>
                      </a:r>
                      <a:r>
                        <a:rPr lang="ko-KR" altLang="en-US" sz="1050" b="1" u="sng" kern="0" spc="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함초롱바탕"/>
                          <a:ea typeface="함초롬바탕" panose="02030504000101010101" pitchFamily="18" charset="-127"/>
                        </a:rPr>
                        <a:t> 출제</a:t>
                      </a:r>
                      <a:r>
                        <a:rPr lang="en-US" altLang="ko-KR" sz="1050" b="1" kern="0" spc="0" dirty="0">
                          <a:solidFill>
                            <a:schemeClr val="tx1"/>
                          </a:solidFill>
                          <a:effectLst/>
                          <a:latin typeface="함초롱바탕"/>
                        </a:rPr>
                        <a:t>)</a:t>
                      </a:r>
                      <a:endParaRPr lang="ko-KR" altLang="en-US" sz="1050" b="1" kern="0" spc="0" dirty="0">
                        <a:solidFill>
                          <a:schemeClr val="tx1"/>
                        </a:solidFill>
                        <a:effectLst/>
                        <a:latin typeface="함초롱바탕"/>
                      </a:endParaRP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예비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</a:rPr>
                        <a:t>: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</a:rPr>
                        <a:t>디지털 실험 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</a:rPr>
                        <a:t>8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함초롱바탕"/>
                      </a:endParaRP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결과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</a:rPr>
                        <a:t>: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기초회로 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</a:rPr>
                        <a:t>3-13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함초롱바탕"/>
                      </a:endParaRP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9520619"/>
                  </a:ext>
                </a:extLst>
              </a:tr>
              <a:tr h="25975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504000101010101" pitchFamily="18" charset="-127"/>
                          <a:ea typeface="함초롬바탕" panose="02030504000101010101" pitchFamily="18" charset="-127"/>
                        </a:rPr>
                        <a:t>7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ea typeface="함초롬바탕" panose="02030504000101010101" pitchFamily="18" charset="-127"/>
                        </a:rPr>
                        <a:t>주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504000101010101" pitchFamily="18" charset="-127"/>
                        </a:rPr>
                        <a:t>10.26</a:t>
                      </a:r>
                      <a:endParaRPr lang="en-US" sz="105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실험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: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디지털실험 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9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디지털실험 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10</a:t>
                      </a:r>
                      <a:endParaRPr lang="en-US" altLang="ko-KR" sz="1050" kern="0" spc="0" dirty="0">
                        <a:solidFill>
                          <a:srgbClr val="000000"/>
                        </a:solidFill>
                        <a:effectLst/>
                        <a:latin typeface="함초롱바탕"/>
                      </a:endParaRP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예비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</a:rPr>
                        <a:t>: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디지털 실험 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9,10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함초롱바탕"/>
                      </a:endParaRP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결과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</a:rPr>
                        <a:t>: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디지털 실험 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8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함초롱바탕"/>
                      </a:endParaRP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1187619"/>
                  </a:ext>
                </a:extLst>
              </a:tr>
              <a:tr h="25975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504000101010101" pitchFamily="18" charset="-127"/>
                          <a:ea typeface="함초롬바탕" panose="02030504000101010101" pitchFamily="18" charset="-127"/>
                        </a:rPr>
                        <a:t>8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ea typeface="함초롬바탕" panose="02030504000101010101" pitchFamily="18" charset="-127"/>
                        </a:rPr>
                        <a:t>주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504000101010101" pitchFamily="18" charset="-127"/>
                        </a:rPr>
                        <a:t>11.02</a:t>
                      </a:r>
                      <a:endParaRPr lang="en-US" sz="105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kern="0" spc="0" dirty="0">
                          <a:solidFill>
                            <a:schemeClr val="tx1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실험</a:t>
                      </a:r>
                      <a:r>
                        <a:rPr lang="en-US" altLang="ko-KR" sz="1050" b="0" kern="0" spc="0" dirty="0">
                          <a:solidFill>
                            <a:schemeClr val="tx1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: </a:t>
                      </a:r>
                      <a:r>
                        <a:rPr lang="ko-KR" altLang="en-US" sz="1050" b="0" kern="0" spc="0" dirty="0">
                          <a:solidFill>
                            <a:schemeClr val="tx1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디지털실험 </a:t>
                      </a:r>
                      <a:r>
                        <a:rPr lang="en-US" altLang="ko-KR" sz="1050" b="0" kern="0" spc="0" dirty="0">
                          <a:solidFill>
                            <a:schemeClr val="tx1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11</a:t>
                      </a:r>
                      <a:endParaRPr lang="en-US" altLang="ko-KR" sz="1050" b="1" kern="0" spc="0" dirty="0">
                        <a:solidFill>
                          <a:schemeClr val="tx1"/>
                        </a:solidFill>
                        <a:effectLst/>
                        <a:latin typeface="함초롱바탕"/>
                      </a:endParaRP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예비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</a:rPr>
                        <a:t>: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</a:rPr>
                        <a:t>디지털 실험 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</a:rPr>
                        <a:t>11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함초롱바탕"/>
                      </a:endParaRP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결과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</a:rPr>
                        <a:t>: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디지털 실험 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9,10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함초롱바탕"/>
                      </a:endParaRP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1512355"/>
                  </a:ext>
                </a:extLst>
              </a:tr>
              <a:tr h="25975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504000101010101" pitchFamily="18" charset="-127"/>
                          <a:ea typeface="함초롬바탕" panose="02030504000101010101" pitchFamily="18" charset="-127"/>
                        </a:rPr>
                        <a:t>9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ea typeface="함초롬바탕" panose="02030504000101010101" pitchFamily="18" charset="-127"/>
                        </a:rPr>
                        <a:t>주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504000101010101" pitchFamily="18" charset="-127"/>
                        </a:rPr>
                        <a:t>11.09</a:t>
                      </a:r>
                      <a:endParaRPr lang="en-US" sz="105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실험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: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디지털 실험 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12</a:t>
                      </a: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예비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</a:rPr>
                        <a:t>: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</a:rPr>
                        <a:t>디지털 실험 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</a:rPr>
                        <a:t>12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함초롱바탕"/>
                      </a:endParaRP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결과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</a:rPr>
                        <a:t>: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디지털 실험 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11</a:t>
                      </a: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4700040"/>
                  </a:ext>
                </a:extLst>
              </a:tr>
              <a:tr h="25975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504000101010101" pitchFamily="18" charset="-127"/>
                          <a:ea typeface="함초롬바탕" panose="02030504000101010101" pitchFamily="18" charset="-127"/>
                        </a:rPr>
                        <a:t>10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ea typeface="함초롬바탕" panose="02030504000101010101" pitchFamily="18" charset="-127"/>
                        </a:rPr>
                        <a:t>주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504000101010101" pitchFamily="18" charset="-127"/>
                        </a:rPr>
                        <a:t>11.16</a:t>
                      </a:r>
                      <a:endParaRPr lang="en-US" sz="105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실험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: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디지털 실험 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13 </a:t>
                      </a:r>
                      <a:r>
                        <a:rPr lang="en-US" altLang="ko-KR" sz="1050" b="1" kern="0" spc="0" dirty="0">
                          <a:solidFill>
                            <a:schemeClr val="tx1"/>
                          </a:solidFill>
                          <a:effectLst/>
                          <a:latin typeface="함초롱바탕"/>
                        </a:rPr>
                        <a:t>(</a:t>
                      </a:r>
                      <a:r>
                        <a:rPr lang="ko-KR" altLang="en-US" sz="1050" b="1" u="sng" kern="0" spc="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함초롱바탕"/>
                          <a:ea typeface="함초롬바탕" panose="02030504000101010101" pitchFamily="18" charset="-127"/>
                        </a:rPr>
                        <a:t>설계과제</a:t>
                      </a:r>
                      <a:r>
                        <a:rPr lang="en-US" altLang="ko-KR" sz="1050" b="1" u="sng" kern="0" spc="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함초롱바탕"/>
                          <a:ea typeface="함초롬바탕" panose="02030504000101010101" pitchFamily="18" charset="-127"/>
                        </a:rPr>
                        <a:t>4 </a:t>
                      </a:r>
                      <a:r>
                        <a:rPr lang="ko-KR" altLang="en-US" sz="1050" b="1" u="sng" kern="0" spc="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함초롱바탕"/>
                          <a:ea typeface="함초롬바탕" panose="02030504000101010101" pitchFamily="18" charset="-127"/>
                        </a:rPr>
                        <a:t>제출</a:t>
                      </a:r>
                      <a:r>
                        <a:rPr lang="en-US" altLang="ko-KR" sz="1050" b="1" kern="0" spc="0" dirty="0">
                          <a:solidFill>
                            <a:schemeClr val="tx1"/>
                          </a:solidFill>
                          <a:effectLst/>
                          <a:latin typeface="함초롱바탕"/>
                        </a:rPr>
                        <a:t>)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함초롱바탕"/>
                      </a:endParaRP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예비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</a:rPr>
                        <a:t>: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디지털 실험 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13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</a:rPr>
                        <a:t> 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함초롱바탕"/>
                      </a:endParaRP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결과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</a:rPr>
                        <a:t>: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디지털 실험 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12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함초롱바탕"/>
                      </a:endParaRP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6591324"/>
                  </a:ext>
                </a:extLst>
              </a:tr>
              <a:tr h="25975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504000101010101" pitchFamily="18" charset="-127"/>
                          <a:ea typeface="함초롬바탕" panose="02030504000101010101" pitchFamily="18" charset="-127"/>
                        </a:rPr>
                        <a:t>11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ea typeface="함초롬바탕" panose="02030504000101010101" pitchFamily="18" charset="-127"/>
                        </a:rPr>
                        <a:t>주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504000101010101" pitchFamily="18" charset="-127"/>
                        </a:rPr>
                        <a:t>11.23</a:t>
                      </a:r>
                      <a:endParaRPr lang="en-US" sz="105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실험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: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디지털 실험 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14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함초롱바탕"/>
                      </a:endParaRP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예비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</a:rPr>
                        <a:t>: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디지털 실험 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14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함초롱바탕"/>
                      </a:endParaRP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결과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</a:rPr>
                        <a:t>: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디지털 실험 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13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함초롱바탕"/>
                      </a:endParaRP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30683"/>
                  </a:ext>
                </a:extLst>
              </a:tr>
              <a:tr h="40419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504000101010101" pitchFamily="18" charset="-127"/>
                        </a:rPr>
                        <a:t>12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ea typeface="함초롬바탕" panose="02030504000101010101" pitchFamily="18" charset="-127"/>
                        </a:rPr>
                        <a:t>주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 kern="0" spc="0" dirty="0">
                          <a:solidFill>
                            <a:schemeClr val="tx1"/>
                          </a:solidFill>
                          <a:effectLst/>
                          <a:latin typeface="함초롬바탕" panose="02030504000101010101" pitchFamily="18" charset="-127"/>
                        </a:rPr>
                        <a:t>11.30</a:t>
                      </a:r>
                      <a:endParaRPr lang="en-US" sz="1050" b="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kern="0" spc="0" dirty="0">
                          <a:solidFill>
                            <a:schemeClr val="tx1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실험</a:t>
                      </a:r>
                      <a:r>
                        <a:rPr lang="en-US" altLang="ko-KR" sz="1050" b="0" kern="0" spc="0" dirty="0">
                          <a:solidFill>
                            <a:schemeClr val="tx1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:</a:t>
                      </a:r>
                      <a:r>
                        <a:rPr lang="ko-KR" altLang="en-US" sz="1050" b="0" kern="0" spc="0" dirty="0">
                          <a:solidFill>
                            <a:schemeClr val="tx1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 디지털 실험 </a:t>
                      </a:r>
                      <a:r>
                        <a:rPr lang="en-US" altLang="ko-KR" sz="1050" b="0" kern="0" spc="0" dirty="0">
                          <a:solidFill>
                            <a:schemeClr val="tx1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15</a:t>
                      </a:r>
                      <a:endParaRPr lang="en-US" altLang="ko-KR" sz="1050" b="1" kern="0" spc="0" dirty="0">
                        <a:solidFill>
                          <a:srgbClr val="7030A0"/>
                        </a:solidFill>
                        <a:effectLst/>
                        <a:latin typeface="함초롱바탕"/>
                      </a:endParaRP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0" kern="0" spc="0" dirty="0">
                          <a:solidFill>
                            <a:schemeClr val="tx1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예비</a:t>
                      </a:r>
                      <a:r>
                        <a:rPr lang="en-US" altLang="ko-KR" sz="1050" b="0" kern="0" spc="0" dirty="0">
                          <a:solidFill>
                            <a:schemeClr val="tx1"/>
                          </a:solidFill>
                          <a:effectLst/>
                          <a:latin typeface="함초롱바탕"/>
                        </a:rPr>
                        <a:t>: </a:t>
                      </a:r>
                      <a:r>
                        <a:rPr lang="ko-KR" altLang="en-US" sz="1050" b="0" kern="0" spc="0" dirty="0">
                          <a:solidFill>
                            <a:schemeClr val="tx1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디지털 실험 </a:t>
                      </a:r>
                      <a:r>
                        <a:rPr lang="en-US" altLang="ko-KR" sz="1050" b="0" kern="0" spc="0" dirty="0">
                          <a:solidFill>
                            <a:schemeClr val="tx1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15</a:t>
                      </a:r>
                      <a:endParaRPr lang="ko-KR" altLang="en-US" sz="1050" b="0" kern="0" spc="0" dirty="0">
                        <a:solidFill>
                          <a:schemeClr val="tx1"/>
                        </a:solidFill>
                        <a:effectLst/>
                        <a:latin typeface="함초롱바탕"/>
                      </a:endParaRP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kern="0" spc="0" dirty="0">
                          <a:solidFill>
                            <a:schemeClr val="tx1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결과</a:t>
                      </a:r>
                      <a:r>
                        <a:rPr lang="en-US" altLang="ko-KR" sz="1050" b="0" kern="0" spc="0" dirty="0">
                          <a:solidFill>
                            <a:schemeClr val="tx1"/>
                          </a:solidFill>
                          <a:effectLst/>
                          <a:latin typeface="함초롱바탕"/>
                        </a:rPr>
                        <a:t>: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디지털 실험 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14</a:t>
                      </a:r>
                      <a:endParaRPr lang="ko-KR" altLang="en-US" sz="1050" b="0" kern="0" spc="0" dirty="0">
                        <a:solidFill>
                          <a:schemeClr val="tx1"/>
                        </a:solidFill>
                        <a:effectLst/>
                        <a:latin typeface="함초롱바탕"/>
                      </a:endParaRP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5462580"/>
                  </a:ext>
                </a:extLst>
              </a:tr>
              <a:tr h="25975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504000101010101" pitchFamily="18" charset="-127"/>
                        </a:rPr>
                        <a:t>13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ea typeface="함초롬바탕" panose="02030504000101010101" pitchFamily="18" charset="-127"/>
                        </a:rPr>
                        <a:t>주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504000101010101" pitchFamily="18" charset="-127"/>
                        </a:rPr>
                        <a:t>12.07</a:t>
                      </a:r>
                      <a:endParaRPr lang="en-US" sz="105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실험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: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디지털 실험 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16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함초롱바탕"/>
                      </a:endParaRP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kern="0" spc="0" dirty="0">
                          <a:solidFill>
                            <a:schemeClr val="tx1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예비</a:t>
                      </a:r>
                      <a:r>
                        <a:rPr lang="en-US" altLang="ko-KR" sz="1050" b="0" kern="0" spc="0" dirty="0">
                          <a:solidFill>
                            <a:schemeClr val="tx1"/>
                          </a:solidFill>
                          <a:effectLst/>
                          <a:latin typeface="함초롱바탕"/>
                        </a:rPr>
                        <a:t>: </a:t>
                      </a:r>
                      <a:r>
                        <a:rPr lang="ko-KR" altLang="en-US" sz="1050" b="0" kern="0" spc="0" dirty="0">
                          <a:solidFill>
                            <a:schemeClr val="tx1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디지털 실험 </a:t>
                      </a:r>
                      <a:r>
                        <a:rPr lang="en-US" altLang="ko-KR" sz="1050" b="0" kern="0" spc="0" dirty="0">
                          <a:solidFill>
                            <a:schemeClr val="tx1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16</a:t>
                      </a:r>
                      <a:endParaRPr lang="ko-KR" altLang="en-US" sz="1050" b="0" kern="0" spc="0" dirty="0">
                        <a:solidFill>
                          <a:schemeClr val="tx1"/>
                        </a:solidFill>
                        <a:effectLst/>
                        <a:latin typeface="함초롱바탕"/>
                      </a:endParaRP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결과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</a:rPr>
                        <a:t>: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디지털 실험 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15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함초롱바탕"/>
                      </a:endParaRP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1072215"/>
                  </a:ext>
                </a:extLst>
              </a:tr>
              <a:tr h="25975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504000101010101" pitchFamily="18" charset="-127"/>
                        </a:rPr>
                        <a:t>14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ea typeface="함초롬바탕" panose="02030504000101010101" pitchFamily="18" charset="-127"/>
                        </a:rPr>
                        <a:t>주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504000101010101" pitchFamily="18" charset="-127"/>
                        </a:rPr>
                        <a:t>12.14</a:t>
                      </a:r>
                      <a:endParaRPr lang="en-US" sz="105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</a:rPr>
                        <a:t>기말 필기 시험</a:t>
                      </a: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결과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</a:rPr>
                        <a:t>: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</a:rPr>
                        <a:t>디지털 실험 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</a:rPr>
                        <a:t>16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함초롱바탕"/>
                      </a:endParaRP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4943739"/>
                  </a:ext>
                </a:extLst>
              </a:tr>
              <a:tr h="25975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</a:rPr>
                        <a:t>15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</a:rPr>
                        <a:t>주</a:t>
                      </a: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spc="0" dirty="0">
                          <a:solidFill>
                            <a:srgbClr val="000000"/>
                          </a:solidFill>
                          <a:effectLst/>
                        </a:rPr>
                        <a:t>12.21</a:t>
                      </a: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1" kern="0" spc="0" dirty="0">
                          <a:solidFill>
                            <a:srgbClr val="000000"/>
                          </a:solidFill>
                          <a:effectLst/>
                          <a:latin typeface="함초롱바탕"/>
                          <a:ea typeface="함초롬바탕" panose="02030504000101010101" pitchFamily="18" charset="-127"/>
                        </a:rPr>
                        <a:t>기말 실기 시험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함초롱바탕"/>
                      </a:endParaRP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함초롱바탕"/>
                      </a:endParaRP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1037" marR="61037" marT="16875" marB="1687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81190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3802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103E73A-7745-43CA-A036-5227A718EFB3}"/>
              </a:ext>
            </a:extLst>
          </p:cNvPr>
          <p:cNvSpPr txBox="1"/>
          <p:nvPr/>
        </p:nvSpPr>
        <p:spPr>
          <a:xfrm>
            <a:off x="344488" y="1124744"/>
            <a:ext cx="1524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실험 계획</a:t>
            </a:r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기초 및 디지털 실험 </a:t>
            </a:r>
            <a:r>
              <a:rPr lang="en-US" altLang="ko-KR" dirty="0"/>
              <a:t>II-OT</a:t>
            </a:r>
            <a:endParaRPr lang="ko-KR" altLang="en-US" dirty="0"/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992180" y="3937415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한컴바탕"/>
              </a:rPr>
              <a:t>  </a:t>
            </a:r>
            <a:endParaRPr kumimoji="0" lang="ko-KR" altLang="ko-KR" sz="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한컴바탕"/>
              </a:rPr>
              <a:t>  </a:t>
            </a:r>
            <a:endParaRPr kumimoji="0" lang="ko-KR" altLang="ko-KR" sz="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한컴바탕"/>
              </a:rPr>
              <a:t>  </a:t>
            </a:r>
            <a:endParaRPr kumimoji="0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0D2D59C0-D2B7-7369-38B6-16CA4FCCBC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3624768"/>
              </p:ext>
            </p:extLst>
          </p:nvPr>
        </p:nvGraphicFramePr>
        <p:xfrm>
          <a:off x="567294" y="1860287"/>
          <a:ext cx="8802252" cy="4384866"/>
        </p:xfrm>
        <a:graphic>
          <a:graphicData uri="http://schemas.openxmlformats.org/drawingml/2006/table">
            <a:tbl>
              <a:tblPr/>
              <a:tblGrid>
                <a:gridCol w="3690764">
                  <a:extLst>
                    <a:ext uri="{9D8B030D-6E8A-4147-A177-3AD203B41FA5}">
                      <a16:colId xmlns:a16="http://schemas.microsoft.com/office/drawing/2014/main" val="482301231"/>
                    </a:ext>
                  </a:extLst>
                </a:gridCol>
                <a:gridCol w="5111488">
                  <a:extLst>
                    <a:ext uri="{9D8B030D-6E8A-4147-A177-3AD203B41FA5}">
                      <a16:colId xmlns:a16="http://schemas.microsoft.com/office/drawing/2014/main" val="1666913273"/>
                    </a:ext>
                  </a:extLst>
                </a:gridCol>
              </a:tblGrid>
              <a:tr h="4194533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u="none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함초롬바탕" panose="02030504000101010101" pitchFamily="18" charset="-127"/>
                        </a:rPr>
                        <a:t>기초회로실험 </a:t>
                      </a:r>
                      <a:r>
                        <a:rPr lang="en-US" altLang="ko-KR" sz="1200" u="none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3-8: </a:t>
                      </a:r>
                      <a:r>
                        <a:rPr lang="ko-KR" altLang="en-US" sz="1200" u="none" kern="0" spc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함초롬바탕" panose="02030504000101010101" pitchFamily="18" charset="-127"/>
                        </a:rPr>
                        <a:t>실효값</a:t>
                      </a:r>
                      <a:r>
                        <a:rPr lang="en-US" altLang="ko-KR" sz="1200" u="none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(RMS) </a:t>
                      </a:r>
                      <a:r>
                        <a:rPr lang="ko-KR" altLang="en-US" sz="1200" u="none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함초롬바탕" panose="02030504000101010101" pitchFamily="18" charset="-127"/>
                        </a:rPr>
                        <a:t>계산 </a:t>
                      </a:r>
                      <a:endParaRPr lang="ko-KR" altLang="en-US" sz="1200" u="none" kern="0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u="none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함초롬바탕" panose="02030504000101010101" pitchFamily="18" charset="-127"/>
                        </a:rPr>
                        <a:t>기초회로실험 </a:t>
                      </a:r>
                      <a:r>
                        <a:rPr lang="en-US" altLang="ko-KR" sz="1200" u="none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3-9: </a:t>
                      </a:r>
                      <a:r>
                        <a:rPr lang="ko-KR" altLang="en-US" sz="1200" u="none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함초롬바탕" panose="02030504000101010101" pitchFamily="18" charset="-127"/>
                        </a:rPr>
                        <a:t>교류회로의 전력과 역률</a:t>
                      </a:r>
                      <a:endParaRPr lang="ko-KR" altLang="en-US" sz="1200" u="none" kern="0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u="none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함초롬바탕" panose="02030504000101010101" pitchFamily="18" charset="-127"/>
                        </a:rPr>
                        <a:t>기초회로실험 </a:t>
                      </a:r>
                      <a:r>
                        <a:rPr lang="en-US" altLang="ko-KR" sz="1200" u="none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3-10: </a:t>
                      </a:r>
                      <a:r>
                        <a:rPr lang="ko-KR" altLang="en-US" sz="1200" u="none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함초롬바탕" panose="02030504000101010101" pitchFamily="18" charset="-127"/>
                        </a:rPr>
                        <a:t>주파수응답과 필터</a:t>
                      </a:r>
                      <a:endParaRPr lang="ko-KR" altLang="en-US" sz="1200" u="none" kern="0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u="none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함초롬바탕" panose="02030504000101010101" pitchFamily="18" charset="-127"/>
                        </a:rPr>
                        <a:t>기초회로실험 </a:t>
                      </a:r>
                      <a:r>
                        <a:rPr lang="en-US" altLang="ko-KR" sz="1200" u="none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3-11: </a:t>
                      </a:r>
                      <a:r>
                        <a:rPr lang="ko-KR" altLang="en-US" sz="1200" u="none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함초롬바탕" panose="02030504000101010101" pitchFamily="18" charset="-127"/>
                        </a:rPr>
                        <a:t>인덕터</a:t>
                      </a:r>
                      <a:endParaRPr lang="ko-KR" altLang="en-US" sz="1200" u="none" kern="0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u="none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함초롬바탕" panose="02030504000101010101" pitchFamily="18" charset="-127"/>
                        </a:rPr>
                        <a:t>기초회로실험 </a:t>
                      </a:r>
                      <a:r>
                        <a:rPr lang="en-US" altLang="ko-KR" sz="1200" u="none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3-12: </a:t>
                      </a:r>
                      <a:r>
                        <a:rPr lang="ko-KR" altLang="en-US" sz="1200" u="none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함초롬바탕" panose="02030504000101010101" pitchFamily="18" charset="-127"/>
                        </a:rPr>
                        <a:t>변압기 기초실험</a:t>
                      </a:r>
                      <a:endParaRPr lang="ko-KR" altLang="en-US" sz="1200" u="none" kern="0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u="none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함초롬바탕" panose="02030504000101010101" pitchFamily="18" charset="-127"/>
                        </a:rPr>
                        <a:t>기초회로실험 </a:t>
                      </a:r>
                      <a:r>
                        <a:rPr lang="en-US" altLang="ko-KR" sz="1200" u="none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3-13: </a:t>
                      </a:r>
                      <a:r>
                        <a:rPr lang="ko-KR" altLang="en-US" sz="1200" u="none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함초롬바탕" panose="02030504000101010101" pitchFamily="18" charset="-127"/>
                        </a:rPr>
                        <a:t>평형 및 불평형 </a:t>
                      </a:r>
                      <a:r>
                        <a:rPr lang="en-US" altLang="ko-KR" sz="1200" u="none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  <a:r>
                        <a:rPr lang="ko-KR" altLang="en-US" sz="1200" u="none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함초롬바탕" panose="02030504000101010101" pitchFamily="18" charset="-127"/>
                        </a:rPr>
                        <a:t>상 회로</a:t>
                      </a:r>
                      <a:endParaRPr lang="ko-KR" altLang="en-US" sz="1200" u="none" kern="0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u="none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함초롬바탕" panose="02030504000101010101" pitchFamily="18" charset="-127"/>
                        </a:rPr>
                        <a:t>디지털실험 </a:t>
                      </a:r>
                      <a:r>
                        <a:rPr lang="en-US" altLang="ko-KR" sz="1200" u="none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8: </a:t>
                      </a:r>
                      <a:r>
                        <a:rPr lang="ko-KR" altLang="en-US" sz="1200" u="none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함초롬바탕" panose="02030504000101010101" pitchFamily="18" charset="-127"/>
                        </a:rPr>
                        <a:t>비동기 카운터</a:t>
                      </a:r>
                      <a:endParaRPr lang="ko-KR" altLang="en-US" sz="1200" u="none" kern="0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u="none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함초롬바탕" panose="02030504000101010101" pitchFamily="18" charset="-127"/>
                        </a:rPr>
                        <a:t>디지털실험 </a:t>
                      </a:r>
                      <a:r>
                        <a:rPr lang="en-US" altLang="ko-KR" sz="1200" u="none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9: </a:t>
                      </a:r>
                      <a:r>
                        <a:rPr lang="ko-KR" altLang="en-US" sz="1200" u="none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함초롬바탕" panose="02030504000101010101" pitchFamily="18" charset="-127"/>
                        </a:rPr>
                        <a:t>동기 카운터</a:t>
                      </a:r>
                      <a:endParaRPr lang="ko-KR" altLang="en-US" sz="1200" u="none" kern="0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u="none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함초롬바탕" panose="02030504000101010101" pitchFamily="18" charset="-127"/>
                        </a:rPr>
                        <a:t>디지털실험 </a:t>
                      </a:r>
                      <a:r>
                        <a:rPr lang="en-US" altLang="ko-KR" sz="1200" u="none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10: Read Only Memory</a:t>
                      </a:r>
                      <a:endParaRPr lang="ko-KR" altLang="en-US" sz="1200" u="none" kern="0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u="none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함초롬바탕" panose="02030504000101010101" pitchFamily="18" charset="-127"/>
                        </a:rPr>
                        <a:t>디지털실험 </a:t>
                      </a:r>
                      <a:r>
                        <a:rPr lang="en-US" altLang="ko-KR" sz="1200" u="none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11: Random Access Memory</a:t>
                      </a:r>
                      <a:endParaRPr lang="ko-KR" altLang="en-US" sz="1200" u="none" kern="0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u="none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함초롬바탕" panose="02030504000101010101" pitchFamily="18" charset="-127"/>
                        </a:rPr>
                        <a:t>디지털실험 </a:t>
                      </a:r>
                      <a:r>
                        <a:rPr lang="en-US" altLang="ko-KR" sz="1200" u="none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12: </a:t>
                      </a:r>
                      <a:r>
                        <a:rPr lang="ko-KR" altLang="en-US" sz="1200" u="none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함초롬바탕" panose="02030504000101010101" pitchFamily="18" charset="-127"/>
                        </a:rPr>
                        <a:t>멀티 </a:t>
                      </a:r>
                      <a:r>
                        <a:rPr lang="ko-KR" altLang="en-US" sz="1200" u="none" kern="0" spc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함초롬바탕" panose="02030504000101010101" pitchFamily="18" charset="-127"/>
                        </a:rPr>
                        <a:t>바이브레이터</a:t>
                      </a:r>
                      <a:endParaRPr lang="ko-KR" altLang="en-US" sz="1200" u="none" kern="0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u="none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함초롬바탕" panose="02030504000101010101" pitchFamily="18" charset="-127"/>
                        </a:rPr>
                        <a:t>디지털실험 </a:t>
                      </a:r>
                      <a:r>
                        <a:rPr lang="en-US" altLang="ko-KR" sz="1200" u="none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13: 7-</a:t>
                      </a:r>
                      <a:r>
                        <a:rPr lang="ko-KR" altLang="en-US" sz="1200" u="none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함초롬바탕" panose="02030504000101010101" pitchFamily="18" charset="-127"/>
                        </a:rPr>
                        <a:t>세그먼트 </a:t>
                      </a:r>
                      <a:r>
                        <a:rPr lang="ko-KR" altLang="en-US" sz="1200" u="none" kern="0" spc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함초롬바탕" panose="02030504000101010101" pitchFamily="18" charset="-127"/>
                        </a:rPr>
                        <a:t>디코더</a:t>
                      </a:r>
                      <a:endParaRPr lang="ko-KR" altLang="en-US" sz="1200" u="none" kern="0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u="none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함초롬바탕" panose="02030504000101010101" pitchFamily="18" charset="-127"/>
                        </a:rPr>
                        <a:t>디지털실험 </a:t>
                      </a:r>
                      <a:r>
                        <a:rPr lang="en-US" altLang="ko-KR" sz="1200" u="none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14: Up/Down </a:t>
                      </a:r>
                      <a:r>
                        <a:rPr lang="ko-KR" altLang="en-US" sz="1200" u="none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함초롬바탕" panose="02030504000101010101" pitchFamily="18" charset="-127"/>
                        </a:rPr>
                        <a:t>카운터</a:t>
                      </a:r>
                      <a:endParaRPr lang="ko-KR" altLang="en-US" sz="1200" u="none" kern="0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u="none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함초롬바탕" panose="02030504000101010101" pitchFamily="18" charset="-127"/>
                        </a:rPr>
                        <a:t>디지털실험 </a:t>
                      </a:r>
                      <a:r>
                        <a:rPr lang="en-US" altLang="ko-KR" sz="1200" u="none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15: D/A </a:t>
                      </a:r>
                      <a:r>
                        <a:rPr lang="ko-KR" altLang="en-US" sz="1200" u="none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함초롬바탕" panose="02030504000101010101" pitchFamily="18" charset="-127"/>
                        </a:rPr>
                        <a:t>변환기</a:t>
                      </a:r>
                      <a:endParaRPr lang="ko-KR" altLang="en-US" sz="1200" u="none" kern="0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u="none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함초롬바탕" panose="02030504000101010101" pitchFamily="18" charset="-127"/>
                        </a:rPr>
                        <a:t>디지털실험 </a:t>
                      </a:r>
                      <a:r>
                        <a:rPr lang="en-US" altLang="ko-KR" sz="1200" u="none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16: A/D </a:t>
                      </a:r>
                      <a:r>
                        <a:rPr lang="ko-KR" altLang="en-US" sz="1200" u="none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함초롬바탕" panose="02030504000101010101" pitchFamily="18" charset="-127"/>
                        </a:rPr>
                        <a:t>변환기</a:t>
                      </a:r>
                      <a:endParaRPr lang="ko-KR" altLang="en-US" sz="1200" u="none" kern="0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함초롬바탕" panose="02030504000101010101" pitchFamily="18" charset="-127"/>
                        </a:rPr>
                        <a:t>설계 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3: 16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함초롬바탕" panose="02030504000101010101" pitchFamily="18" charset="-127"/>
                        </a:rPr>
                        <a:t>진 동기 및 비동기 카운터 </a:t>
                      </a:r>
                      <a:endParaRPr lang="en-US" altLang="ko-KR" sz="1200" kern="0" spc="0" dirty="0">
                        <a:solidFill>
                          <a:srgbClr val="000000"/>
                        </a:solidFill>
                        <a:effectLst/>
                        <a:latin typeface="+mn-lt"/>
                        <a:ea typeface="함초롬바탕" panose="020305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함초롬바탕" panose="02030504000101010101" pitchFamily="18" charset="-127"/>
                        </a:rPr>
                        <a:t>설계 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4: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함초롬바탕" panose="02030504000101010101" pitchFamily="18" charset="-127"/>
                        </a:rPr>
                        <a:t>비 안정 멀티 </a:t>
                      </a: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함초롬바탕" panose="02030504000101010101" pitchFamily="18" charset="-127"/>
                        </a:rPr>
                        <a:t>바이브레이터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함초롬바탕" panose="02030504000101010101" pitchFamily="18" charset="-127"/>
                        </a:rPr>
                        <a:t> 설계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200" kern="0" spc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*</a:t>
                      </a:r>
                      <a:r>
                        <a:rPr lang="ko-KR" altLang="en-US" sz="1200" b="1" kern="0" spc="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추후 변동가능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5817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08666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503FF432-3CE1-4DCF-8CE0-5B8CFCBB32E8}"/>
              </a:ext>
            </a:extLst>
          </p:cNvPr>
          <p:cNvSpPr/>
          <p:nvPr/>
        </p:nvSpPr>
        <p:spPr>
          <a:xfrm>
            <a:off x="239845" y="1052736"/>
            <a:ext cx="8501045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• 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예비보고서 작성 요령 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실험 이론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742950" lvl="1" indent="-285750">
              <a:lnSpc>
                <a:spcPct val="150000"/>
              </a:lnSpc>
              <a:buFontTx/>
              <a:buChar char="-"/>
            </a:pP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실험을 할 때 필요한 이론을 요약해서 작성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742950" lvl="1" indent="-285750">
              <a:lnSpc>
                <a:spcPct val="150000"/>
              </a:lnSpc>
              <a:buFontTx/>
              <a:buChar char="-"/>
            </a:pP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표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회로도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그림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그래프 등이 들어가야 하며 직접 그리거나 사진을 찍어 같이 첨부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742950" lvl="1" indent="-285750">
              <a:lnSpc>
                <a:spcPct val="150000"/>
              </a:lnSpc>
              <a:buFontTx/>
              <a:buChar char="-"/>
            </a:pP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외부 자료를 인용 하였을 경우 반드시 주석을 달 것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6B984B7D-46FF-85FF-3C07-9D4293E3A0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352" y="2670589"/>
            <a:ext cx="4795691" cy="3672408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7142FCC9-2F6A-A980-AF54-C3A15F63A1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0" y="2708920"/>
            <a:ext cx="4248472" cy="3672408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기초 및 디지털 실험 </a:t>
            </a:r>
            <a:r>
              <a:rPr lang="en-US" altLang="ko-KR" dirty="0"/>
              <a:t>II-OT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809446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503FF432-3CE1-4DCF-8CE0-5B8CFCBB32E8}"/>
              </a:ext>
            </a:extLst>
          </p:cNvPr>
          <p:cNvSpPr/>
          <p:nvPr/>
        </p:nvSpPr>
        <p:spPr>
          <a:xfrm>
            <a:off x="239845" y="1052736"/>
            <a:ext cx="5676554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• </a:t>
            </a:r>
            <a:r>
              <a:rPr lang="ko-KR" altLang="en-US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예비보고서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작성 요령 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예비보고서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문제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endParaRPr lang="en-US" altLang="ko-KR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742950" lvl="1" indent="-285750">
              <a:lnSpc>
                <a:spcPct val="150000"/>
              </a:lnSpc>
              <a:buFontTx/>
              <a:buChar char="-"/>
            </a:pP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책을 참고하여 주어진 문제의 답을 도출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742950" lvl="1" indent="-285750">
              <a:lnSpc>
                <a:spcPct val="150000"/>
              </a:lnSpc>
              <a:buFontTx/>
              <a:buChar char="-"/>
            </a:pP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해당 답을 도출하기 위한 풀이과정이 포함되어야 함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기초 및 디지털 실험 </a:t>
            </a:r>
            <a:r>
              <a:rPr lang="en-US" altLang="ko-KR" dirty="0"/>
              <a:t>II-OT</a:t>
            </a:r>
            <a:endParaRPr lang="ko-KR" altLang="en-US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4440ED18-2166-35B8-823E-BCBF9C10EF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8704"/>
          <a:stretch/>
        </p:blipFill>
        <p:spPr>
          <a:xfrm>
            <a:off x="704528" y="2636912"/>
            <a:ext cx="5007435" cy="3364374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6BA98E66-796F-CA5A-1E53-740A512E91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9064" y="2464208"/>
            <a:ext cx="3687130" cy="4006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993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503FF432-3CE1-4DCF-8CE0-5B8CFCBB32E8}"/>
              </a:ext>
            </a:extLst>
          </p:cNvPr>
          <p:cNvSpPr/>
          <p:nvPr/>
        </p:nvSpPr>
        <p:spPr>
          <a:xfrm>
            <a:off x="239845" y="1052736"/>
            <a:ext cx="7859844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• 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예비보고서 작성 요령 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시뮬레이션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marL="742950" lvl="1" indent="-285750">
              <a:buFontTx/>
              <a:buChar char="-"/>
            </a:pP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해당 문제에 대한 시뮬레이션 회로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파형 첨부 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6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학번과 이름을 같이 기입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marL="742950" lvl="1" indent="-285750">
              <a:buFontTx/>
              <a:buChar char="-"/>
            </a:pP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학번과 이름을 회로의 선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그래프 파형과 겹치게 배치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742950" lvl="1" indent="-285750">
              <a:buFontTx/>
              <a:buChar char="-"/>
            </a:pP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시뮬레이션 결과에 대한 고찰 작성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742950" lvl="1" indent="-285750">
              <a:buFontTx/>
              <a:buChar char="-"/>
            </a:pP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고찰에는 파형에 대한 설명과 이론적인 분석이 포함되어야 함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742950" lvl="1" indent="-285750">
              <a:buFontTx/>
              <a:buChar char="-"/>
            </a:pP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시뮬레이션 결과창의 배경색은 </a:t>
            </a:r>
            <a:r>
              <a:rPr lang="ko-KR" altLang="en-US" sz="16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흰색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으로 설정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1"/>
            <a:r>
              <a:rPr lang="en-US" altLang="ko-KR" sz="1600" kern="0" spc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   ※ Probe Settings (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메뉴 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Tools – Options) -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Color Settings </a:t>
            </a:r>
            <a:r>
              <a:rPr lang="en-US" altLang="ko-KR" sz="1600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Background</a:t>
            </a:r>
          </a:p>
          <a:p>
            <a:pPr marL="742950" lvl="1" indent="-285750">
              <a:buFontTx/>
              <a:buChar char="-"/>
            </a:pPr>
            <a:endParaRPr lang="en-US" altLang="ko-KR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22D410E0-4B93-54DC-CF9E-BF715D1C2A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528" y="3084061"/>
            <a:ext cx="4135688" cy="3419782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E5E6C1B4-1262-47A0-DE3D-E5F4A5C527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0" y="3285534"/>
            <a:ext cx="4568374" cy="3218309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기초 및 디지털 실험 </a:t>
            </a:r>
            <a:r>
              <a:rPr lang="en-US" altLang="ko-KR" dirty="0"/>
              <a:t>II-OT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4680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503FF432-3CE1-4DCF-8CE0-5B8CFCBB32E8}"/>
              </a:ext>
            </a:extLst>
          </p:cNvPr>
          <p:cNvSpPr/>
          <p:nvPr/>
        </p:nvSpPr>
        <p:spPr>
          <a:xfrm>
            <a:off x="239845" y="1052736"/>
            <a:ext cx="860684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• 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결과보고서 작성 요령</a:t>
            </a:r>
            <a:endParaRPr lang="en-US" altLang="ko-KR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742950" lvl="1" indent="-285750">
              <a:buFontTx/>
              <a:buChar char="-"/>
            </a:pP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예비보고서처럼 표지 양식을 준수하여 작성 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자필이 아닌 타이핑으로 작성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기초 및 디지털 실험 </a:t>
            </a:r>
            <a:r>
              <a:rPr lang="en-US" altLang="ko-KR" dirty="0"/>
              <a:t>II-OT</a:t>
            </a:r>
            <a:endParaRPr lang="ko-KR" altLang="en-US" dirty="0"/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405870"/>
              </p:ext>
            </p:extLst>
          </p:nvPr>
        </p:nvGraphicFramePr>
        <p:xfrm>
          <a:off x="632520" y="2420888"/>
          <a:ext cx="8784976" cy="589534"/>
        </p:xfrm>
        <a:graphic>
          <a:graphicData uri="http://schemas.openxmlformats.org/drawingml/2006/table">
            <a:tbl>
              <a:tblPr/>
              <a:tblGrid>
                <a:gridCol w="1123465">
                  <a:extLst>
                    <a:ext uri="{9D8B030D-6E8A-4147-A177-3AD203B41FA5}">
                      <a16:colId xmlns:a16="http://schemas.microsoft.com/office/drawing/2014/main" val="879964912"/>
                    </a:ext>
                  </a:extLst>
                </a:gridCol>
                <a:gridCol w="3984804">
                  <a:extLst>
                    <a:ext uri="{9D8B030D-6E8A-4147-A177-3AD203B41FA5}">
                      <a16:colId xmlns:a16="http://schemas.microsoft.com/office/drawing/2014/main" val="2989946487"/>
                    </a:ext>
                  </a:extLst>
                </a:gridCol>
                <a:gridCol w="791020">
                  <a:extLst>
                    <a:ext uri="{9D8B030D-6E8A-4147-A177-3AD203B41FA5}">
                      <a16:colId xmlns:a16="http://schemas.microsoft.com/office/drawing/2014/main" val="1355531560"/>
                    </a:ext>
                  </a:extLst>
                </a:gridCol>
                <a:gridCol w="1612232">
                  <a:extLst>
                    <a:ext uri="{9D8B030D-6E8A-4147-A177-3AD203B41FA5}">
                      <a16:colId xmlns:a16="http://schemas.microsoft.com/office/drawing/2014/main" val="1254642569"/>
                    </a:ext>
                  </a:extLst>
                </a:gridCol>
                <a:gridCol w="1273455">
                  <a:extLst>
                    <a:ext uri="{9D8B030D-6E8A-4147-A177-3AD203B41FA5}">
                      <a16:colId xmlns:a16="http://schemas.microsoft.com/office/drawing/2014/main" val="3437535294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구분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실험 제목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○ 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조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학번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이름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9521206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결과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3-8. </a:t>
                      </a: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실효값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(</a:t>
                      </a: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RMS)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계산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0248468"/>
                  </a:ext>
                </a:extLst>
              </a:tr>
            </a:tbl>
          </a:graphicData>
        </a:graphic>
      </p:graphicFrame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6920022"/>
              </p:ext>
            </p:extLst>
          </p:nvPr>
        </p:nvGraphicFramePr>
        <p:xfrm>
          <a:off x="632520" y="3233434"/>
          <a:ext cx="8784976" cy="589534"/>
        </p:xfrm>
        <a:graphic>
          <a:graphicData uri="http://schemas.openxmlformats.org/drawingml/2006/table">
            <a:tbl>
              <a:tblPr/>
              <a:tblGrid>
                <a:gridCol w="1123465">
                  <a:extLst>
                    <a:ext uri="{9D8B030D-6E8A-4147-A177-3AD203B41FA5}">
                      <a16:colId xmlns:a16="http://schemas.microsoft.com/office/drawing/2014/main" val="1506572964"/>
                    </a:ext>
                  </a:extLst>
                </a:gridCol>
                <a:gridCol w="3984804">
                  <a:extLst>
                    <a:ext uri="{9D8B030D-6E8A-4147-A177-3AD203B41FA5}">
                      <a16:colId xmlns:a16="http://schemas.microsoft.com/office/drawing/2014/main" val="603425892"/>
                    </a:ext>
                  </a:extLst>
                </a:gridCol>
                <a:gridCol w="791020">
                  <a:extLst>
                    <a:ext uri="{9D8B030D-6E8A-4147-A177-3AD203B41FA5}">
                      <a16:colId xmlns:a16="http://schemas.microsoft.com/office/drawing/2014/main" val="1851681885"/>
                    </a:ext>
                  </a:extLst>
                </a:gridCol>
                <a:gridCol w="1612232">
                  <a:extLst>
                    <a:ext uri="{9D8B030D-6E8A-4147-A177-3AD203B41FA5}">
                      <a16:colId xmlns:a16="http://schemas.microsoft.com/office/drawing/2014/main" val="1419112389"/>
                    </a:ext>
                  </a:extLst>
                </a:gridCol>
                <a:gridCol w="1273455">
                  <a:extLst>
                    <a:ext uri="{9D8B030D-6E8A-4147-A177-3AD203B41FA5}">
                      <a16:colId xmlns:a16="http://schemas.microsoft.com/office/drawing/2014/main" val="820918470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구분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실험 제목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○ 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조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학번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이름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9869772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결과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3-8. </a:t>
                      </a: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실효값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(</a:t>
                      </a: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RMS)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한컴바탕"/>
                          <a:ea typeface="한컴바탕"/>
                        </a:rPr>
                        <a:t>계산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87688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88107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503FF432-3CE1-4DCF-8CE0-5B8CFCBB32E8}"/>
              </a:ext>
            </a:extLst>
          </p:cNvPr>
          <p:cNvSpPr/>
          <p:nvPr/>
        </p:nvSpPr>
        <p:spPr>
          <a:xfrm>
            <a:off x="239845" y="1052736"/>
            <a:ext cx="8940268" cy="2031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• 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결과보고서 작성 요령 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실험 결과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endParaRPr lang="en-US" altLang="ko-KR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742950" lvl="1" indent="-285750">
              <a:lnSpc>
                <a:spcPct val="150000"/>
              </a:lnSpc>
              <a:buFontTx/>
              <a:buChar char="-"/>
            </a:pPr>
            <a:r>
              <a:rPr lang="ko-KR" altLang="en-US" sz="1600" dirty="0">
                <a:latin typeface="+mn-ea"/>
                <a:ea typeface="+mn-ea"/>
              </a:rPr>
              <a:t>해당 문제에 대한 시뮬레이션 결과와 실제 실험 결과 파형을 비교</a:t>
            </a:r>
            <a:endParaRPr lang="en-US" altLang="ko-KR" sz="1600" dirty="0">
              <a:latin typeface="+mn-ea"/>
              <a:ea typeface="+mn-ea"/>
            </a:endParaRPr>
          </a:p>
          <a:p>
            <a:pPr marL="742950" lvl="1" indent="-285750">
              <a:lnSpc>
                <a:spcPct val="150000"/>
              </a:lnSpc>
              <a:buFontTx/>
              <a:buChar char="-"/>
            </a:pPr>
            <a:r>
              <a:rPr lang="ko-KR" altLang="en-US" sz="1600" dirty="0">
                <a:latin typeface="+mn-ea"/>
                <a:ea typeface="+mn-ea"/>
              </a:rPr>
              <a:t>고찰에는 이론적 내용 및 결과에 대한 특이점 및 의견에 대해서 기입</a:t>
            </a:r>
            <a:endParaRPr lang="en-US" altLang="ko-KR" sz="1600" dirty="0">
              <a:latin typeface="+mn-ea"/>
              <a:ea typeface="+mn-ea"/>
            </a:endParaRPr>
          </a:p>
          <a:p>
            <a:pPr marL="742950" lvl="1" indent="-285750">
              <a:lnSpc>
                <a:spcPct val="150000"/>
              </a:lnSpc>
              <a:buFontTx/>
              <a:buChar char="-"/>
            </a:pPr>
            <a:r>
              <a:rPr lang="ko-KR" altLang="en-US" sz="1600" dirty="0">
                <a:latin typeface="+mn-ea"/>
                <a:ea typeface="+mn-ea"/>
              </a:rPr>
              <a:t>“</a:t>
            </a:r>
            <a:r>
              <a:rPr lang="en-US" altLang="ko-KR" sz="1600" dirty="0" err="1">
                <a:latin typeface="+mn-ea"/>
                <a:ea typeface="+mn-ea"/>
              </a:rPr>
              <a:t>ooo</a:t>
            </a:r>
            <a:r>
              <a:rPr lang="ko-KR" altLang="en-US" sz="1600" dirty="0">
                <a:latin typeface="+mn-ea"/>
                <a:ea typeface="+mn-ea"/>
              </a:rPr>
              <a:t>의 결과는 </a:t>
            </a:r>
            <a:r>
              <a:rPr lang="en-US" altLang="ko-KR" sz="1600" dirty="0">
                <a:latin typeface="+mn-ea"/>
                <a:ea typeface="+mn-ea"/>
              </a:rPr>
              <a:t>xxx</a:t>
            </a:r>
            <a:r>
              <a:rPr lang="ko-KR" altLang="en-US" sz="1600" dirty="0">
                <a:latin typeface="+mn-ea"/>
                <a:ea typeface="+mn-ea"/>
              </a:rPr>
              <a:t>로 나왔다</a:t>
            </a:r>
            <a:r>
              <a:rPr lang="en-US" altLang="ko-KR" sz="1600" dirty="0">
                <a:latin typeface="+mn-ea"/>
                <a:ea typeface="+mn-ea"/>
              </a:rPr>
              <a:t>, ☆☆☆</a:t>
            </a:r>
            <a:r>
              <a:rPr lang="ko-KR" altLang="en-US" sz="1600" dirty="0">
                <a:latin typeface="+mn-ea"/>
                <a:ea typeface="+mn-ea"/>
              </a:rPr>
              <a:t>의 결과는 ★★★로 나왔다” 와 같은  일기형 고찰</a:t>
            </a:r>
            <a:r>
              <a:rPr lang="en-US" altLang="ko-KR" sz="1600" dirty="0">
                <a:latin typeface="+mn-ea"/>
                <a:ea typeface="+mn-ea"/>
              </a:rPr>
              <a:t>X</a:t>
            </a:r>
          </a:p>
          <a:p>
            <a:pPr marL="742950" lvl="1" indent="-285750">
              <a:buFontTx/>
              <a:buChar char="-"/>
            </a:pPr>
            <a:endParaRPr lang="en-US" altLang="ko-KR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D5967367-540B-B44E-EB23-E8A785BB82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8866" y="2807062"/>
            <a:ext cx="3582765" cy="3705866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BE9F1811-0E30-7388-07D8-5F08A7A6E9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3654" y="2691906"/>
            <a:ext cx="3582765" cy="1747461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2C9127B3-2518-0902-DC00-CBC12A886B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1371" y="4434074"/>
            <a:ext cx="3565048" cy="2078854"/>
          </a:xfrm>
          <a:prstGeom prst="rect">
            <a:avLst/>
          </a:prstGeom>
        </p:spPr>
      </p:pic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기초 및 디지털 실험 </a:t>
            </a:r>
            <a:r>
              <a:rPr lang="en-US" altLang="ko-KR" dirty="0"/>
              <a:t>II-OT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5219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503FF432-3CE1-4DCF-8CE0-5B8CFCBB32E8}"/>
              </a:ext>
            </a:extLst>
          </p:cNvPr>
          <p:cNvSpPr/>
          <p:nvPr/>
        </p:nvSpPr>
        <p:spPr>
          <a:xfrm>
            <a:off x="239845" y="1052736"/>
            <a:ext cx="712887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• 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결과보고서 작성 요령 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고찰 문제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endParaRPr lang="en-US" altLang="ko-KR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742950" lvl="1" indent="-285750">
              <a:buFontTx/>
              <a:buChar char="-"/>
            </a:pP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해당 문제에 대한 이론적인 내용과 풀이 과정에 대하여 작성</a:t>
            </a:r>
            <a:endParaRPr lang="en-US" altLang="ko-KR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FFD6F1D7-3845-972D-5330-39F0F47302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25" y="2060848"/>
            <a:ext cx="6762750" cy="4410075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기초 및 디지털 실험 </a:t>
            </a:r>
            <a:r>
              <a:rPr lang="en-US" altLang="ko-KR" dirty="0"/>
              <a:t>II-OT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279195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A1AD88-CB35-BA25-8B50-E786A9269C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F351265-6639-49D3-1643-DB149E84A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기초 및 디지털실험 </a:t>
            </a:r>
            <a:r>
              <a:rPr lang="en-US" altLang="ko-KR" dirty="0"/>
              <a:t>II-OT</a:t>
            </a:r>
            <a:endParaRPr lang="ko-KR" alt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1739DAD-AFC6-CED0-6516-11C9FB1B0996}"/>
              </a:ext>
            </a:extLst>
          </p:cNvPr>
          <p:cNvSpPr txBox="1"/>
          <p:nvPr/>
        </p:nvSpPr>
        <p:spPr>
          <a:xfrm>
            <a:off x="3296816" y="2348880"/>
            <a:ext cx="4536504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altLang="ko-KR" b="1" dirty="0">
                <a:latin typeface="+mn-lt"/>
                <a:ea typeface="문체부 훈민정음체" pitchFamily="18" charset="-127"/>
              </a:rPr>
              <a:t>Thank you for your attention.</a:t>
            </a:r>
            <a:endParaRPr lang="ko-KR" altLang="en-US" b="1" dirty="0">
              <a:latin typeface="+mn-lt"/>
              <a:ea typeface="문체부 훈민정음체" pitchFamily="18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74257A4-CBAA-BA5B-E55A-76480D84A46E}"/>
              </a:ext>
            </a:extLst>
          </p:cNvPr>
          <p:cNvSpPr txBox="1"/>
          <p:nvPr/>
        </p:nvSpPr>
        <p:spPr>
          <a:xfrm>
            <a:off x="3080792" y="3105834"/>
            <a:ext cx="4124742" cy="64633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altLang="ko-KR" dirty="0">
                <a:latin typeface="문체부 훈민정음체" pitchFamily="18" charset="-127"/>
                <a:ea typeface="문체부 훈민정음체" pitchFamily="18" charset="-127"/>
              </a:rPr>
              <a:t>               Contact us</a:t>
            </a:r>
          </a:p>
          <a:p>
            <a:r>
              <a:rPr lang="en-US" altLang="ko-KR" dirty="0">
                <a:latin typeface="문체부 훈민정음체" pitchFamily="18" charset="-127"/>
                <a:ea typeface="문체부 훈민정음체" pitchFamily="18" charset="-127"/>
              </a:rPr>
              <a:t>Homepage: http://icat.cbnu.ac.kr</a:t>
            </a:r>
          </a:p>
        </p:txBody>
      </p:sp>
      <p:pic>
        <p:nvPicPr>
          <p:cNvPr id="8" name="그림 7" descr="엠블럼, 원, 상징, 로고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8852D3BA-7E2D-E5C5-E06F-CCBBF605B20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6921" y="4139787"/>
            <a:ext cx="1872157" cy="1872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11388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T_temp">
  <a:themeElements>
    <a:clrScheme name="원본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원본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>
    <a:txDef>
      <a:spPr/>
      <a:bodyPr/>
      <a:lstStyle>
        <a:defPPr>
          <a:defRPr dirty="0" smtClean="0">
            <a:latin typeface="문체부 훈민정음체" pitchFamily="18" charset="-127"/>
            <a:ea typeface="문체부 훈민정음체" pitchFamily="18" charset="-127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PT_temp</Template>
  <TotalTime>67625</TotalTime>
  <Words>1243</Words>
  <Application>Microsoft Office PowerPoint</Application>
  <PresentationFormat>A4 용지(210x297mm)</PresentationFormat>
  <Paragraphs>251</Paragraphs>
  <Slides>16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HeadingPairs>
  <TitlesOfParts>
    <vt:vector size="29" baseType="lpstr">
      <vt:lpstr>굴림</vt:lpstr>
      <vt:lpstr>나눔고딕 Bold</vt:lpstr>
      <vt:lpstr>맑은 고딕</vt:lpstr>
      <vt:lpstr>맑은 고딕 (본문)</vt:lpstr>
      <vt:lpstr>문체부 훈민정음체</vt:lpstr>
      <vt:lpstr>한컴바탕</vt:lpstr>
      <vt:lpstr>함초롬바탕</vt:lpstr>
      <vt:lpstr>함초롱바탕</vt:lpstr>
      <vt:lpstr>Arial</vt:lpstr>
      <vt:lpstr>Times New Roman</vt:lpstr>
      <vt:lpstr>Wingdings</vt:lpstr>
      <vt:lpstr>Wingdings 3</vt:lpstr>
      <vt:lpstr>PT_temp</vt:lpstr>
      <vt:lpstr>PowerPoint 프레젠테이션</vt:lpstr>
      <vt:lpstr>기초 및 디지털 실험 II-OT</vt:lpstr>
      <vt:lpstr>기초 및 디지털 실험 II-OT</vt:lpstr>
      <vt:lpstr>기초 및 디지털 실험 II-OT</vt:lpstr>
      <vt:lpstr>기초 및 디지털 실험 II-OT</vt:lpstr>
      <vt:lpstr>기초 및 디지털 실험 II-OT</vt:lpstr>
      <vt:lpstr>기초 및 디지털 실험 II-OT</vt:lpstr>
      <vt:lpstr>기초 및 디지털 실험 II-OT</vt:lpstr>
      <vt:lpstr>기초 및 디지털 실험 II-OT</vt:lpstr>
      <vt:lpstr>기초 및 디지털 실험 II-OT</vt:lpstr>
      <vt:lpstr>기초 및 디지털 실험 II-OT</vt:lpstr>
      <vt:lpstr>기초 및 디지털 실험 II-OT</vt:lpstr>
      <vt:lpstr>기초 및 디지털 실험 II-OT</vt:lpstr>
      <vt:lpstr>기초 및 디지털 실험 II-OT</vt:lpstr>
      <vt:lpstr>기초 및 디지털 실험 II-OT</vt:lpstr>
      <vt:lpstr>기초 및 디지털실험 II-OT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0</dc:title>
  <dc:creator>MJ.Park;CH.Lee</dc:creator>
  <cp:lastModifiedBy>송성윤</cp:lastModifiedBy>
  <cp:revision>1615</cp:revision>
  <cp:lastPrinted>2022-08-29T01:30:32Z</cp:lastPrinted>
  <dcterms:created xsi:type="dcterms:W3CDTF">2012-05-23T05:35:26Z</dcterms:created>
  <dcterms:modified xsi:type="dcterms:W3CDTF">2026-09-10T00:50:53Z</dcterms:modified>
</cp:coreProperties>
</file>